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2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2" r:id="rId4"/>
    <p:sldId id="262" r:id="rId5"/>
    <p:sldId id="274" r:id="rId6"/>
    <p:sldId id="275" r:id="rId7"/>
    <p:sldId id="276" r:id="rId8"/>
    <p:sldId id="264" r:id="rId9"/>
    <p:sldId id="265" r:id="rId10"/>
    <p:sldId id="266" r:id="rId11"/>
    <p:sldId id="267" r:id="rId12"/>
    <p:sldId id="268" r:id="rId13"/>
    <p:sldId id="269" r:id="rId14"/>
    <p:sldId id="273" r:id="rId15"/>
    <p:sldId id="270" r:id="rId16"/>
    <p:sldId id="263" r:id="rId17"/>
    <p:sldId id="257" r:id="rId18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006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3/4/2020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0670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3/4/2020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02920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3/4/2020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13708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145280" y="6377941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757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3/4/2020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0645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3/4/2020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3493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3/4/2020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0867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3/4/2020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40656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3/4/2020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83136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3/4/2020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38438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3/4/2020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02272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3/4/2020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1732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/>
          <p:cNvGrpSpPr/>
          <p:nvPr userDrawn="1"/>
        </p:nvGrpSpPr>
        <p:grpSpPr>
          <a:xfrm rot="-10800000">
            <a:off x="10752000" y="0"/>
            <a:ext cx="1440000" cy="1440000"/>
            <a:chOff x="0" y="0"/>
            <a:chExt cx="6350000" cy="6339840"/>
          </a:xfrm>
          <a:solidFill>
            <a:srgbClr val="D3EAFA"/>
          </a:solidFill>
        </p:grpSpPr>
        <p:sp>
          <p:nvSpPr>
            <p:cNvPr id="8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9" name="Group 6"/>
          <p:cNvGrpSpPr/>
          <p:nvPr userDrawn="1"/>
        </p:nvGrpSpPr>
        <p:grpSpPr>
          <a:xfrm rot="5400000">
            <a:off x="11324289" y="565587"/>
            <a:ext cx="576000" cy="576000"/>
            <a:chOff x="0" y="0"/>
            <a:chExt cx="6350000" cy="6339840"/>
          </a:xfrm>
          <a:solidFill>
            <a:srgbClr val="447AB7"/>
          </a:solidFill>
        </p:grpSpPr>
        <p:sp>
          <p:nvSpPr>
            <p:cNvPr id="10" name="Freeform 7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11" name="Group 4"/>
          <p:cNvGrpSpPr/>
          <p:nvPr userDrawn="1"/>
        </p:nvGrpSpPr>
        <p:grpSpPr>
          <a:xfrm>
            <a:off x="11486" y="5419164"/>
            <a:ext cx="1440000" cy="1438835"/>
            <a:chOff x="0" y="0"/>
            <a:chExt cx="6350000" cy="6339840"/>
          </a:xfrm>
          <a:solidFill>
            <a:srgbClr val="D3EAFA"/>
          </a:solidFill>
        </p:grpSpPr>
        <p:sp>
          <p:nvSpPr>
            <p:cNvPr id="12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</p:spTree>
    <p:extLst>
      <p:ext uri="{BB962C8B-B14F-4D97-AF65-F5344CB8AC3E}">
        <p14:creationId xmlns:p14="http://schemas.microsoft.com/office/powerpoint/2010/main" val="139002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houseparty.com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et.jit.si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4"/>
          <p:cNvGrpSpPr/>
          <p:nvPr/>
        </p:nvGrpSpPr>
        <p:grpSpPr>
          <a:xfrm rot="-10800000">
            <a:off x="10752000" y="0"/>
            <a:ext cx="1440000" cy="1440000"/>
            <a:chOff x="0" y="0"/>
            <a:chExt cx="6350000" cy="6339840"/>
          </a:xfrm>
          <a:solidFill>
            <a:srgbClr val="D3EAFA"/>
          </a:solidFill>
        </p:grpSpPr>
        <p:sp>
          <p:nvSpPr>
            <p:cNvPr id="17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20" name="Group 6"/>
          <p:cNvGrpSpPr/>
          <p:nvPr/>
        </p:nvGrpSpPr>
        <p:grpSpPr>
          <a:xfrm rot="5400000">
            <a:off x="11324289" y="565587"/>
            <a:ext cx="576000" cy="576000"/>
            <a:chOff x="0" y="0"/>
            <a:chExt cx="6350000" cy="6339840"/>
          </a:xfrm>
          <a:solidFill>
            <a:srgbClr val="447AB7"/>
          </a:solidFill>
        </p:grpSpPr>
        <p:sp>
          <p:nvSpPr>
            <p:cNvPr id="21" name="Freeform 7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22" name="Group 4"/>
          <p:cNvGrpSpPr/>
          <p:nvPr/>
        </p:nvGrpSpPr>
        <p:grpSpPr>
          <a:xfrm>
            <a:off x="11486" y="5419164"/>
            <a:ext cx="1440000" cy="1438835"/>
            <a:chOff x="0" y="0"/>
            <a:chExt cx="6350000" cy="6339840"/>
          </a:xfrm>
          <a:solidFill>
            <a:srgbClr val="D3EAFA"/>
          </a:solidFill>
        </p:grpSpPr>
        <p:sp>
          <p:nvSpPr>
            <p:cNvPr id="23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sp>
        <p:nvSpPr>
          <p:cNvPr id="5" name="CuadroTexto 4"/>
          <p:cNvSpPr txBox="1"/>
          <p:nvPr/>
        </p:nvSpPr>
        <p:spPr>
          <a:xfrm>
            <a:off x="793376" y="1707174"/>
            <a:ext cx="1053091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endParaRPr lang="es-AR" sz="3600" b="1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ts val="2400"/>
              </a:spcBef>
              <a:spcAft>
                <a:spcPts val="2400"/>
              </a:spcAft>
            </a:pPr>
            <a:r>
              <a:rPr lang="es-AR" sz="44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Oficina </a:t>
            </a:r>
            <a:r>
              <a:rPr lang="es-AR" sz="44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virtual: </a:t>
            </a:r>
            <a:endParaRPr lang="es-AR" sz="4400" b="1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ts val="2400"/>
              </a:spcBef>
              <a:spcAft>
                <a:spcPts val="2400"/>
              </a:spcAft>
            </a:pPr>
            <a:r>
              <a:rPr lang="es-AR" sz="44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¿cómo </a:t>
            </a:r>
            <a:r>
              <a:rPr lang="es-AR" sz="44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automatizo </a:t>
            </a:r>
            <a:r>
              <a:rPr lang="es-AR" sz="44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tareas? </a:t>
            </a:r>
            <a:endParaRPr lang="en-US" sz="4400" b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621" y="41901"/>
            <a:ext cx="1883379" cy="1332000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832" y="-352413"/>
            <a:ext cx="2412000" cy="2412000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16" y="109136"/>
            <a:ext cx="2813131" cy="1151079"/>
          </a:xfrm>
          <a:prstGeom prst="rect">
            <a:avLst/>
          </a:prstGeom>
        </p:spPr>
      </p:pic>
      <p:sp>
        <p:nvSpPr>
          <p:cNvPr id="27" name="CuadroTexto 26"/>
          <p:cNvSpPr txBox="1"/>
          <p:nvPr/>
        </p:nvSpPr>
        <p:spPr>
          <a:xfrm>
            <a:off x="6700838" y="5890083"/>
            <a:ext cx="54911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2400"/>
              </a:spcBef>
              <a:spcAft>
                <a:spcPts val="2400"/>
              </a:spcAft>
            </a:pPr>
            <a:r>
              <a:rPr lang="es-AR" sz="20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Lorena </a:t>
            </a:r>
            <a:r>
              <a:rPr lang="es-AR" sz="20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Carballo @</a:t>
            </a:r>
            <a:r>
              <a:rPr lang="es-AR" sz="2000" b="1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carballolore</a:t>
            </a:r>
            <a:endParaRPr lang="es-AR" sz="1600" b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99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000" b="1" dirty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Presentaciones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Creación: plantillas, en blanco.</a:t>
            </a:r>
          </a:p>
          <a:p>
            <a:r>
              <a:rPr lang="es-AR" dirty="0" smtClean="0"/>
              <a:t>Editar, notas del orador, fondo, temas, agregar diapositivas, transiciones, herramientas (dictar por voz notas del orador, configuración de accesibilidad).</a:t>
            </a:r>
          </a:p>
          <a:p>
            <a:r>
              <a:rPr lang="es-AR" dirty="0" smtClean="0"/>
              <a:t>Compartir (editar, comentar, ver), enviar por correo electrónico, publicar en la web.</a:t>
            </a:r>
          </a:p>
          <a:p>
            <a:endParaRPr lang="es-A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83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000" b="1" dirty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Hojas de cálculo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Datos, formateo, gráficos, funciones.</a:t>
            </a:r>
          </a:p>
          <a:p>
            <a:r>
              <a:rPr lang="es-AR" dirty="0" smtClean="0"/>
              <a:t>Filtros.</a:t>
            </a:r>
          </a:p>
          <a:p>
            <a:r>
              <a:rPr lang="es-AR" dirty="0" smtClean="0"/>
              <a:t>Tabla dinámica.</a:t>
            </a:r>
            <a:endParaRPr lang="en-US" dirty="0"/>
          </a:p>
        </p:txBody>
      </p:sp>
      <p:pic>
        <p:nvPicPr>
          <p:cNvPr id="5" name="Imagen 4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982" y="2395010"/>
            <a:ext cx="5782482" cy="378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22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000" b="1" dirty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Formularios</a:t>
            </a:r>
            <a:r>
              <a:rPr lang="es-AR" dirty="0" smtClean="0"/>
              <a:t>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Nos permite realizar la </a:t>
            </a:r>
            <a:r>
              <a:rPr lang="es-ES" dirty="0"/>
              <a:t>comunicación con nuestros clientes o proveedores, mediante encuestas para retroalimentarnos con los datos que nos ofrezcan; también diseñaremos formularios web para recibir pedidos mediante Internet, sin necesidad de programación, pasos complicados ni costos </a:t>
            </a:r>
            <a:r>
              <a:rPr lang="es-ES" dirty="0" smtClean="0"/>
              <a:t>asociados.</a:t>
            </a:r>
          </a:p>
          <a:p>
            <a:r>
              <a:rPr lang="es-ES" dirty="0" smtClean="0"/>
              <a:t>Tipos de preguntas.</a:t>
            </a:r>
          </a:p>
          <a:p>
            <a:r>
              <a:rPr lang="es-ES" dirty="0" smtClean="0"/>
              <a:t>Enviar formulario.</a:t>
            </a:r>
          </a:p>
          <a:p>
            <a:r>
              <a:rPr lang="es-ES" dirty="0" smtClean="0"/>
              <a:t>Ver respuestas.</a:t>
            </a:r>
          </a:p>
          <a:p>
            <a:r>
              <a:rPr lang="es-ES" dirty="0" smtClean="0"/>
              <a:t>Casos concretos de uso: recibir pedidos, realizar encuestas de productos o servicios ofrecidos.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18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000" b="1" dirty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Sitios web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Creación.</a:t>
            </a:r>
          </a:p>
          <a:p>
            <a:r>
              <a:rPr lang="es-AR" dirty="0" smtClean="0"/>
              <a:t>Insertar objetos y recursos de Drive.</a:t>
            </a:r>
          </a:p>
          <a:p>
            <a:r>
              <a:rPr lang="es-AR" dirty="0" smtClean="0"/>
              <a:t>Temas.</a:t>
            </a:r>
          </a:p>
          <a:p>
            <a:r>
              <a:rPr lang="es-AR" dirty="0" smtClean="0"/>
              <a:t>Vista previa en diferentes dispositivos.</a:t>
            </a:r>
          </a:p>
          <a:p>
            <a:r>
              <a:rPr lang="es-AR" dirty="0" smtClean="0"/>
              <a:t>Compartir.</a:t>
            </a:r>
          </a:p>
          <a:p>
            <a:r>
              <a:rPr lang="es-AR" dirty="0" smtClean="0"/>
              <a:t>Publicar.</a:t>
            </a:r>
          </a:p>
          <a:p>
            <a:r>
              <a:rPr lang="es-AR" dirty="0" smtClean="0"/>
              <a:t>Integración de elementos en un canal.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58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Oficina virtual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Conclusión:</a:t>
            </a:r>
          </a:p>
          <a:p>
            <a:r>
              <a:rPr lang="es-ES" dirty="0" smtClean="0"/>
              <a:t>Una </a:t>
            </a:r>
            <a:r>
              <a:rPr lang="es-ES" dirty="0"/>
              <a:t>oficina virtual es un espacio donde ofrecemos productos y servicios con ayuda de las TI</a:t>
            </a:r>
            <a:r>
              <a:rPr lang="es-ES" dirty="0" smtClean="0"/>
              <a:t>.</a:t>
            </a:r>
          </a:p>
          <a:p>
            <a:pPr marL="228600" lvl="1">
              <a:spcBef>
                <a:spcPts val="1000"/>
              </a:spcBef>
            </a:pPr>
            <a:r>
              <a:rPr lang="es-ES" sz="2800" dirty="0"/>
              <a:t>Permite trabajar sin necesidad de trasladarse, es más económica, facilidad para trabajar desde cualquier lugar</a:t>
            </a:r>
            <a:r>
              <a:rPr lang="es-E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438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sz="8000" b="1" dirty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¿Preguntas?</a:t>
            </a:r>
            <a:endParaRPr lang="en-US" sz="8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Se abre espacio de consultas por chat de Zoom.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71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074" y="261176"/>
            <a:ext cx="865548" cy="424362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3834" y="261176"/>
            <a:ext cx="1891467" cy="805021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4449664" y="261176"/>
            <a:ext cx="295110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</a:rPr>
              <a:t>@FINANCAME</a:t>
            </a:r>
            <a:endParaRPr lang="es-ES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-490464" y="5162849"/>
            <a:ext cx="13336957" cy="13696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AC7F"/>
                </a:solidFill>
              </a:rPr>
              <a:t>¡</a:t>
            </a:r>
            <a:r>
              <a:rPr lang="es-E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AC7F"/>
                </a:solidFill>
              </a:rPr>
              <a:t>Trabajemos juntos en esta compleja situación</a:t>
            </a:r>
            <a:r>
              <a:rPr lang="es-ES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AC7F"/>
                </a:solidFill>
              </a:rPr>
              <a:t>! </a:t>
            </a:r>
            <a:r>
              <a:rPr lang="es-ES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AC7F"/>
                </a:solidFill>
              </a:rPr>
              <a:t>¡</a:t>
            </a:r>
            <a:r>
              <a:rPr lang="es-ES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AC7F"/>
                </a:solidFill>
              </a:rPr>
              <a:t>Estamos a disposición!</a:t>
            </a:r>
            <a:r>
              <a:rPr lang="es-ES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CC99"/>
                </a:solidFill>
              </a:rPr>
              <a:t>  </a:t>
            </a:r>
            <a:r>
              <a:rPr lang="es-ES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ctr"/>
            <a:r>
              <a:rPr lang="es-ES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</a:p>
          <a:p>
            <a:pPr algn="ctr"/>
            <a:r>
              <a:rPr lang="es-E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</a:rPr>
              <a:t>Contacto</a:t>
            </a:r>
            <a:r>
              <a:rPr lang="es-ES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</a:rPr>
              <a:t>: </a:t>
            </a:r>
            <a:r>
              <a:rPr lang="es-ES" sz="3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5050"/>
                </a:solidFill>
              </a:rPr>
              <a:t>financiamiento@came.org.ar</a:t>
            </a:r>
            <a:endParaRPr lang="es-ES" sz="3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5050"/>
              </a:solidFill>
            </a:endParaRPr>
          </a:p>
        </p:txBody>
      </p:sp>
      <p:pic>
        <p:nvPicPr>
          <p:cNvPr id="27" name="Imagen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9664" y="193987"/>
            <a:ext cx="561720" cy="56172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899140" y="2425708"/>
            <a:ext cx="105577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>
                <a:solidFill>
                  <a:srgbClr val="0070C0"/>
                </a:solidFill>
              </a:rPr>
              <a:t>Orientado a: Entidades, MiPymes y emprendedores de la Red CAME</a:t>
            </a:r>
            <a:endParaRPr lang="es-AR" sz="2400" b="1" dirty="0">
              <a:solidFill>
                <a:srgbClr val="0070C0"/>
              </a:solidFill>
            </a:endParaRPr>
          </a:p>
          <a:p>
            <a:endParaRPr lang="es-AR" dirty="0"/>
          </a:p>
        </p:txBody>
      </p:sp>
      <p:sp>
        <p:nvSpPr>
          <p:cNvPr id="6" name="CuadroTexto 5"/>
          <p:cNvSpPr txBox="1"/>
          <p:nvPr/>
        </p:nvSpPr>
        <p:spPr>
          <a:xfrm>
            <a:off x="820974" y="1317439"/>
            <a:ext cx="107140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Asesoramiento técnico en Financiamiento y Asistencia</a:t>
            </a:r>
          </a:p>
          <a:p>
            <a:pPr algn="ctr"/>
            <a:r>
              <a:rPr lang="es-AR" sz="2400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Trabajo conjunto con bancos y organismos públicos</a:t>
            </a:r>
            <a:endParaRPr lang="es-AR" sz="2400" dirty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1619794" y="2461233"/>
            <a:ext cx="9157063" cy="380659"/>
          </a:xfrm>
          <a:prstGeom prst="round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0070C0"/>
              </a:solidFill>
            </a:endParaRPr>
          </a:p>
        </p:txBody>
      </p:sp>
      <p:pic>
        <p:nvPicPr>
          <p:cNvPr id="34" name="Imagen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18" y="136123"/>
            <a:ext cx="888163" cy="804159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115" y="215060"/>
            <a:ext cx="790532" cy="602174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1619794" y="2992703"/>
            <a:ext cx="957348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Brindamos información </a:t>
            </a:r>
            <a:r>
              <a:rPr lang="es-AR" sz="2000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actualizada de </a:t>
            </a:r>
            <a:r>
              <a:rPr lang="es-AR" sz="2000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las medidas financieras de emergencia que se </a:t>
            </a:r>
            <a:r>
              <a:rPr lang="es-AR" sz="2000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anunciaron desde el gobierno: </a:t>
            </a:r>
          </a:p>
          <a:p>
            <a:endParaRPr lang="es-AR" sz="2000" dirty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AR" sz="2400" b="1" dirty="0" smtClean="0">
                <a:solidFill>
                  <a:srgbClr val="0070C0"/>
                </a:solidFill>
              </a:rPr>
              <a:t>Líneas </a:t>
            </a:r>
            <a:r>
              <a:rPr lang="es-AR" sz="2400" b="1" dirty="0">
                <a:solidFill>
                  <a:srgbClr val="0070C0"/>
                </a:solidFill>
              </a:rPr>
              <a:t>de </a:t>
            </a:r>
            <a:r>
              <a:rPr lang="es-AR" sz="2400" b="1" dirty="0" smtClean="0">
                <a:solidFill>
                  <a:srgbClr val="0070C0"/>
                </a:solidFill>
              </a:rPr>
              <a:t>financiamiento por Comunicaciones BCRA</a:t>
            </a:r>
            <a:endParaRPr lang="es-AR" sz="2400" b="1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AR" sz="2400" b="1" dirty="0">
                <a:solidFill>
                  <a:srgbClr val="0070C0"/>
                </a:solidFill>
              </a:rPr>
              <a:t>Programa REPRO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400" b="1" dirty="0">
                <a:solidFill>
                  <a:srgbClr val="0070C0"/>
                </a:solidFill>
              </a:rPr>
              <a:t>Relevamiento de emprendimientos vinculados al Covid-19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1637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0">
        <p:split orient="vert"/>
      </p:transition>
    </mc:Choice>
    <mc:Fallback xmlns="">
      <p:transition spd="slow" advTm="1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0" y="0"/>
            <a:ext cx="12168000" cy="685799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bg object 16"/>
          <p:cNvSpPr/>
          <p:nvPr/>
        </p:nvSpPr>
        <p:spPr>
          <a:xfrm>
            <a:off x="0" y="4760259"/>
            <a:ext cx="12192000" cy="2097741"/>
          </a:xfrm>
          <a:custGeom>
            <a:avLst/>
            <a:gdLst/>
            <a:ahLst/>
            <a:cxnLst/>
            <a:rect l="l" t="t" r="r" b="b"/>
            <a:pathLst>
              <a:path w="9144000" h="1714500">
                <a:moveTo>
                  <a:pt x="0" y="1714499"/>
                </a:moveTo>
                <a:lnTo>
                  <a:pt x="9144000" y="1714499"/>
                </a:lnTo>
                <a:lnTo>
                  <a:pt x="9144000" y="0"/>
                </a:lnTo>
                <a:lnTo>
                  <a:pt x="0" y="0"/>
                </a:lnTo>
                <a:lnTo>
                  <a:pt x="0" y="1714499"/>
                </a:lnTo>
                <a:close/>
              </a:path>
            </a:pathLst>
          </a:custGeom>
          <a:solidFill>
            <a:srgbClr val="3B78D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bg object 18"/>
          <p:cNvSpPr/>
          <p:nvPr/>
        </p:nvSpPr>
        <p:spPr>
          <a:xfrm>
            <a:off x="3003804" y="871962"/>
            <a:ext cx="6184392" cy="27980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"/>
          <p:cNvSpPr txBox="1"/>
          <p:nvPr/>
        </p:nvSpPr>
        <p:spPr>
          <a:xfrm>
            <a:off x="3133165" y="5377857"/>
            <a:ext cx="7907415" cy="859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130"/>
              </a:lnSpc>
              <a:spcBef>
                <a:spcPts val="1200"/>
              </a:spcBef>
              <a:spcAft>
                <a:spcPts val="1200"/>
              </a:spcAft>
            </a:pPr>
            <a:r>
              <a:rPr lang="es-AR" sz="2400" spc="16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s-AR" sz="2400" spc="-9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AR" sz="2400" spc="85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información</a:t>
            </a:r>
            <a:r>
              <a:rPr lang="es-AR" sz="2400" spc="-95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AR" sz="2400" spc="11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sobre</a:t>
            </a:r>
            <a:r>
              <a:rPr lang="es-AR" sz="2400" spc="-85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AR" sz="2400" spc="135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cursos</a:t>
            </a:r>
            <a:r>
              <a:rPr lang="es-AR" sz="2400" spc="-9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AR" sz="2400" spc="12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  <a:r>
              <a:rPr lang="es-AR" sz="2400" spc="-8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AR" sz="2400" spc="75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distancia</a:t>
            </a:r>
            <a:r>
              <a:rPr lang="es-AR" sz="2400" spc="-1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AR" sz="2400" spc="85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en: </a:t>
            </a:r>
          </a:p>
          <a:p>
            <a:pPr algn="ctr">
              <a:lnSpc>
                <a:spcPts val="2130"/>
              </a:lnSpc>
              <a:spcBef>
                <a:spcPts val="1200"/>
              </a:spcBef>
              <a:spcAft>
                <a:spcPts val="1200"/>
              </a:spcAft>
            </a:pPr>
            <a:r>
              <a:rPr lang="es-AR" sz="2400" b="1" spc="85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www.came-educativa.com.ar</a:t>
            </a:r>
            <a:endParaRPr lang="es-AR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object 3"/>
          <p:cNvSpPr/>
          <p:nvPr/>
        </p:nvSpPr>
        <p:spPr>
          <a:xfrm>
            <a:off x="512825" y="5124853"/>
            <a:ext cx="1933956" cy="13685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1401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4"/>
          <p:cNvGrpSpPr/>
          <p:nvPr/>
        </p:nvGrpSpPr>
        <p:grpSpPr>
          <a:xfrm rot="-10800000">
            <a:off x="10752000" y="0"/>
            <a:ext cx="1440000" cy="1440000"/>
            <a:chOff x="0" y="0"/>
            <a:chExt cx="6350000" cy="6339840"/>
          </a:xfrm>
          <a:solidFill>
            <a:srgbClr val="D3EAFA"/>
          </a:solidFill>
        </p:grpSpPr>
        <p:sp>
          <p:nvSpPr>
            <p:cNvPr id="17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20" name="Group 6"/>
          <p:cNvGrpSpPr/>
          <p:nvPr/>
        </p:nvGrpSpPr>
        <p:grpSpPr>
          <a:xfrm rot="5400000">
            <a:off x="11324289" y="565587"/>
            <a:ext cx="576000" cy="576000"/>
            <a:chOff x="0" y="0"/>
            <a:chExt cx="6350000" cy="6339840"/>
          </a:xfrm>
          <a:solidFill>
            <a:srgbClr val="447AB7"/>
          </a:solidFill>
        </p:grpSpPr>
        <p:sp>
          <p:nvSpPr>
            <p:cNvPr id="21" name="Freeform 7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22" name="Group 4"/>
          <p:cNvGrpSpPr/>
          <p:nvPr/>
        </p:nvGrpSpPr>
        <p:grpSpPr>
          <a:xfrm>
            <a:off x="11486" y="5419164"/>
            <a:ext cx="1440000" cy="1438835"/>
            <a:chOff x="0" y="0"/>
            <a:chExt cx="6350000" cy="6339840"/>
          </a:xfrm>
          <a:solidFill>
            <a:srgbClr val="D3EAFA"/>
          </a:solidFill>
        </p:grpSpPr>
        <p:sp>
          <p:nvSpPr>
            <p:cNvPr id="23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000" b="1" dirty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Temario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Videoconferencias</a:t>
            </a:r>
            <a:r>
              <a:rPr lang="es-ES" dirty="0" smtClean="0"/>
              <a:t>.</a:t>
            </a:r>
          </a:p>
          <a:p>
            <a:r>
              <a:rPr lang="es-ES" dirty="0" smtClean="0"/>
              <a:t>Licencias y software sin pago </a:t>
            </a:r>
            <a:r>
              <a:rPr lang="es-ES" dirty="0"/>
              <a:t>de </a:t>
            </a:r>
            <a:r>
              <a:rPr lang="es-ES" dirty="0" smtClean="0"/>
              <a:t>licencias.</a:t>
            </a:r>
            <a:endParaRPr lang="es-ES" dirty="0"/>
          </a:p>
          <a:p>
            <a:r>
              <a:rPr lang="es-ES" dirty="0" smtClean="0"/>
              <a:t>Repositorio de </a:t>
            </a:r>
            <a:r>
              <a:rPr lang="es-ES" dirty="0"/>
              <a:t>archivos y opciones para </a:t>
            </a:r>
            <a:r>
              <a:rPr lang="es-ES" dirty="0" smtClean="0"/>
              <a:t>compartir.</a:t>
            </a:r>
            <a:endParaRPr lang="es-ES" dirty="0"/>
          </a:p>
          <a:p>
            <a:r>
              <a:rPr lang="es-ES" dirty="0" smtClean="0"/>
              <a:t>Creación </a:t>
            </a:r>
            <a:r>
              <a:rPr lang="es-ES" dirty="0"/>
              <a:t>de </a:t>
            </a:r>
            <a:r>
              <a:rPr lang="es-ES" dirty="0" smtClean="0"/>
              <a:t>documentos.</a:t>
            </a:r>
            <a:endParaRPr lang="es-ES" dirty="0"/>
          </a:p>
          <a:p>
            <a:r>
              <a:rPr lang="es-ES" dirty="0"/>
              <a:t>Presentaciones y planillas de </a:t>
            </a:r>
            <a:r>
              <a:rPr lang="es-ES" dirty="0" smtClean="0"/>
              <a:t>cálculo.</a:t>
            </a:r>
            <a:endParaRPr lang="es-ES" dirty="0"/>
          </a:p>
          <a:p>
            <a:r>
              <a:rPr lang="es-ES" dirty="0"/>
              <a:t>Personalizar encuestas y diseñar formularios para recibir </a:t>
            </a:r>
            <a:r>
              <a:rPr lang="es-ES" dirty="0" smtClean="0"/>
              <a:t>pedidos.</a:t>
            </a:r>
            <a:endParaRPr lang="es-ES" dirty="0"/>
          </a:p>
          <a:p>
            <a:r>
              <a:rPr lang="es-ES" dirty="0"/>
              <a:t>Evaluar los productos y servicios ofrecidos</a:t>
            </a:r>
            <a:r>
              <a:rPr lang="es-ES" dirty="0" smtClean="0"/>
              <a:t>.</a:t>
            </a:r>
          </a:p>
          <a:p>
            <a:r>
              <a:rPr lang="es-ES" dirty="0" smtClean="0"/>
              <a:t>Crear </a:t>
            </a:r>
            <a:r>
              <a:rPr lang="es-ES" dirty="0"/>
              <a:t>un sitio web (vincular a formulario, vincular presentación) publicar, vincularlo a redes sociales.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67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Oficina virtual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Lugar </a:t>
            </a:r>
            <a:r>
              <a:rPr lang="es-ES" dirty="0"/>
              <a:t>virtual e intangible donde se realizan tareas de negocios como si fuera una oficina física</a:t>
            </a:r>
            <a:r>
              <a:rPr lang="es-ES" dirty="0" smtClean="0"/>
              <a:t>.</a:t>
            </a:r>
          </a:p>
          <a:p>
            <a:r>
              <a:rPr lang="es-ES" dirty="0" smtClean="0"/>
              <a:t>Se </a:t>
            </a:r>
            <a:r>
              <a:rPr lang="es-ES" dirty="0"/>
              <a:t>pueden ofrecer </a:t>
            </a:r>
            <a:r>
              <a:rPr lang="es-ES" dirty="0" smtClean="0"/>
              <a:t>productos o servicios, </a:t>
            </a:r>
            <a:r>
              <a:rPr lang="es-ES" dirty="0"/>
              <a:t>empleando recursos tecnológicos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Una </a:t>
            </a:r>
            <a:r>
              <a:rPr lang="es-ES" dirty="0"/>
              <a:t>de sus ventajas es que podemos ofrecer algunos servicios las 24 horas los 365 días del año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Se </a:t>
            </a:r>
            <a:r>
              <a:rPr lang="es-ES" dirty="0"/>
              <a:t>incluyen tareas comerciales, servicios de correo, mensajería, telefonía, contestadores (teléfono, chats automáticos, etcétera), alojamiento web, reuniones y conferencias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Aumentan </a:t>
            </a:r>
            <a:r>
              <a:rPr lang="es-ES" dirty="0"/>
              <a:t>las utilidades y reducen gastos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Requiere </a:t>
            </a:r>
            <a:r>
              <a:rPr lang="es-ES" dirty="0"/>
              <a:t>mayor organización y autocontrol de las personas</a:t>
            </a:r>
            <a:r>
              <a:rPr lang="es-E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987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000" b="1" dirty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Cuentas, software y licencias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Herramientas disponibles </a:t>
            </a:r>
            <a:r>
              <a:rPr lang="es-ES" dirty="0"/>
              <a:t>en forma </a:t>
            </a:r>
            <a:r>
              <a:rPr lang="es-ES" dirty="0" smtClean="0"/>
              <a:t>web.</a:t>
            </a:r>
          </a:p>
          <a:p>
            <a:r>
              <a:rPr lang="es-ES" dirty="0" smtClean="0"/>
              <a:t>No </a:t>
            </a:r>
            <a:r>
              <a:rPr lang="es-ES" dirty="0"/>
              <a:t>necesitamos tener instalado ningún </a:t>
            </a:r>
            <a:r>
              <a:rPr lang="es-ES" dirty="0" smtClean="0"/>
              <a:t>programa:</a:t>
            </a:r>
          </a:p>
          <a:p>
            <a:pPr lvl="1"/>
            <a:r>
              <a:rPr lang="es-ES" dirty="0" smtClean="0"/>
              <a:t>Ahorramos </a:t>
            </a:r>
            <a:r>
              <a:rPr lang="es-ES" dirty="0"/>
              <a:t>el costo de varios programas a instalar si utilizamos en forma comercial estas funcionalidades, recordemos que todo el software que tengamos en un comercio tiene que ser legal; si tiene software con licencias </a:t>
            </a:r>
            <a:r>
              <a:rPr lang="es-ES" dirty="0" err="1"/>
              <a:t>freeware</a:t>
            </a:r>
            <a:r>
              <a:rPr lang="es-ES" dirty="0"/>
              <a:t> (libre o gratuito) es legal.</a:t>
            </a:r>
          </a:p>
          <a:p>
            <a:r>
              <a:rPr lang="es-ES" dirty="0"/>
              <a:t>No importa en qué computadora consultemos la cuenta, en el trabajo en nuestra casa o en la computadora de otra persona; siempre podremos acceder a todos los datos si tenemos conexión a Internet</a:t>
            </a:r>
            <a:r>
              <a:rPr lang="es-ES" dirty="0" smtClean="0"/>
              <a:t>.</a:t>
            </a:r>
          </a:p>
          <a:p>
            <a:r>
              <a:rPr lang="es-ES" dirty="0" smtClean="0"/>
              <a:t>Posibilidad de contratar plan para empresas.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73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4"/>
          <p:cNvGrpSpPr/>
          <p:nvPr/>
        </p:nvGrpSpPr>
        <p:grpSpPr>
          <a:xfrm rot="-10800000">
            <a:off x="10752000" y="0"/>
            <a:ext cx="1440000" cy="1440000"/>
            <a:chOff x="0" y="0"/>
            <a:chExt cx="6350000" cy="6339840"/>
          </a:xfrm>
          <a:solidFill>
            <a:srgbClr val="D3EAFA"/>
          </a:solidFill>
        </p:grpSpPr>
        <p:sp>
          <p:nvSpPr>
            <p:cNvPr id="17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20" name="Group 6"/>
          <p:cNvGrpSpPr/>
          <p:nvPr/>
        </p:nvGrpSpPr>
        <p:grpSpPr>
          <a:xfrm rot="5400000">
            <a:off x="11324289" y="565587"/>
            <a:ext cx="576000" cy="576000"/>
            <a:chOff x="0" y="0"/>
            <a:chExt cx="6350000" cy="6339840"/>
          </a:xfrm>
          <a:solidFill>
            <a:srgbClr val="447AB7"/>
          </a:solidFill>
        </p:grpSpPr>
        <p:sp>
          <p:nvSpPr>
            <p:cNvPr id="21" name="Freeform 7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22" name="Group 4"/>
          <p:cNvGrpSpPr/>
          <p:nvPr/>
        </p:nvGrpSpPr>
        <p:grpSpPr>
          <a:xfrm>
            <a:off x="11486" y="5419164"/>
            <a:ext cx="1440000" cy="1438835"/>
            <a:chOff x="0" y="0"/>
            <a:chExt cx="6350000" cy="6339840"/>
          </a:xfrm>
          <a:solidFill>
            <a:srgbClr val="D3EAFA"/>
          </a:solidFill>
        </p:grpSpPr>
        <p:sp>
          <p:nvSpPr>
            <p:cNvPr id="23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Aplicaciones</a:t>
            </a:r>
            <a:r>
              <a:rPr lang="en-US" sz="4000" b="1" dirty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para </a:t>
            </a:r>
            <a:r>
              <a:rPr lang="en-US" sz="4000" b="1" dirty="0" err="1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hacer</a:t>
            </a:r>
            <a:r>
              <a:rPr lang="en-US" sz="4000" b="1" dirty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videoconferencias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Hangouts</a:t>
            </a:r>
          </a:p>
          <a:p>
            <a:r>
              <a:rPr lang="en-US" dirty="0"/>
              <a:t>Google </a:t>
            </a:r>
            <a:r>
              <a:rPr lang="en-US" dirty="0" smtClean="0"/>
              <a:t>Duo</a:t>
            </a:r>
          </a:p>
          <a:p>
            <a:r>
              <a:rPr lang="es-AR" dirty="0" err="1" smtClean="0"/>
              <a:t>Houseparty</a:t>
            </a:r>
            <a:endParaRPr lang="es-AR" dirty="0" smtClean="0"/>
          </a:p>
          <a:p>
            <a:r>
              <a:rPr lang="es-AR" dirty="0" err="1" smtClean="0"/>
              <a:t>Jitsi</a:t>
            </a:r>
            <a:endParaRPr lang="en-U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06724" y="1825625"/>
            <a:ext cx="6747076" cy="4351338"/>
          </a:xfrm>
        </p:spPr>
        <p:txBody>
          <a:bodyPr/>
          <a:lstStyle/>
          <a:p>
            <a:pPr marL="0" indent="0">
              <a:buNone/>
            </a:pPr>
            <a:r>
              <a:rPr lang="es-ES" sz="2000" dirty="0" smtClean="0">
                <a:hlinkClick r:id="rId2"/>
              </a:rPr>
              <a:t>https://houseparty.com/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/>
              <a:t>Videoconferencia grupal permite realizar videoconferencias de hasta 8 personas en forma gratuita.</a:t>
            </a:r>
          </a:p>
          <a:p>
            <a:r>
              <a:rPr lang="es-ES" sz="2000" dirty="0"/>
              <a:t>Muy utilizada por adolescentes.</a:t>
            </a:r>
          </a:p>
          <a:p>
            <a:r>
              <a:rPr lang="es-ES" sz="2000" dirty="0"/>
              <a:t>La aplicación disponible de forma gratuita para </a:t>
            </a:r>
            <a:r>
              <a:rPr lang="es-ES" sz="2000" dirty="0" err="1"/>
              <a:t>MacOS</a:t>
            </a:r>
            <a:r>
              <a:rPr lang="es-ES" sz="2000" dirty="0"/>
              <a:t>, Chrome, IOS y Android, permite realizar </a:t>
            </a:r>
            <a:r>
              <a:rPr lang="es-ES" sz="2000" dirty="0" err="1"/>
              <a:t>videollamadas</a:t>
            </a:r>
            <a:r>
              <a:rPr lang="es-ES" sz="2000" dirty="0"/>
              <a:t> de hasta ocho participantes. Su diferencial es que tiene juegos similares al Quién es Quién o </a:t>
            </a:r>
            <a:r>
              <a:rPr lang="es-ES" sz="2000" dirty="0" err="1"/>
              <a:t>Pictionary</a:t>
            </a:r>
            <a:r>
              <a:rPr lang="es-ES" sz="2000" dirty="0"/>
              <a:t>. Mientras toma lugar la videoconferencia, hay un ícono de dados en la pantalla que, al tocarlo, desprende los juegos.</a:t>
            </a:r>
          </a:p>
          <a:p>
            <a:r>
              <a:rPr lang="es-ES" sz="2000" dirty="0"/>
              <a:t>Es necesario registrarse, se solicitará acceso a contactos del teléfono, Facebook y Snapchat. Conecta amigos que usen esa app.</a:t>
            </a:r>
            <a:endParaRPr lang="en-US" sz="2400" dirty="0"/>
          </a:p>
          <a:p>
            <a:pPr marL="0" indent="0">
              <a:buNone/>
            </a:pPr>
            <a:r>
              <a:rPr lang="es-ES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582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4"/>
          <p:cNvGrpSpPr/>
          <p:nvPr/>
        </p:nvGrpSpPr>
        <p:grpSpPr>
          <a:xfrm rot="-10800000">
            <a:off x="10752000" y="0"/>
            <a:ext cx="1440000" cy="1440000"/>
            <a:chOff x="0" y="0"/>
            <a:chExt cx="6350000" cy="6339840"/>
          </a:xfrm>
          <a:solidFill>
            <a:srgbClr val="D3EAFA"/>
          </a:solidFill>
        </p:grpSpPr>
        <p:sp>
          <p:nvSpPr>
            <p:cNvPr id="17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20" name="Group 6"/>
          <p:cNvGrpSpPr/>
          <p:nvPr/>
        </p:nvGrpSpPr>
        <p:grpSpPr>
          <a:xfrm rot="5400000">
            <a:off x="11324289" y="565587"/>
            <a:ext cx="576000" cy="576000"/>
            <a:chOff x="0" y="0"/>
            <a:chExt cx="6350000" cy="6339840"/>
          </a:xfrm>
          <a:solidFill>
            <a:srgbClr val="447AB7"/>
          </a:solidFill>
        </p:grpSpPr>
        <p:sp>
          <p:nvSpPr>
            <p:cNvPr id="21" name="Freeform 7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22" name="Group 4"/>
          <p:cNvGrpSpPr/>
          <p:nvPr/>
        </p:nvGrpSpPr>
        <p:grpSpPr>
          <a:xfrm>
            <a:off x="11486" y="5419164"/>
            <a:ext cx="1440000" cy="1438835"/>
            <a:chOff x="0" y="0"/>
            <a:chExt cx="6350000" cy="6339840"/>
          </a:xfrm>
          <a:solidFill>
            <a:srgbClr val="D3EAFA"/>
          </a:solidFill>
        </p:grpSpPr>
        <p:sp>
          <p:nvSpPr>
            <p:cNvPr id="23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Aplicaciones</a:t>
            </a:r>
            <a:r>
              <a:rPr lang="en-US" sz="4000" b="1" dirty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para </a:t>
            </a:r>
            <a:r>
              <a:rPr lang="en-US" sz="4000" b="1" dirty="0" err="1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hacer</a:t>
            </a:r>
            <a:r>
              <a:rPr lang="en-US" sz="4000" b="1" dirty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videoconferencias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Hangouts</a:t>
            </a:r>
          </a:p>
          <a:p>
            <a:r>
              <a:rPr lang="en-US" dirty="0"/>
              <a:t>Google </a:t>
            </a:r>
            <a:r>
              <a:rPr lang="en-US" dirty="0" smtClean="0"/>
              <a:t>Duo</a:t>
            </a:r>
          </a:p>
          <a:p>
            <a:r>
              <a:rPr lang="es-AR" dirty="0" err="1" smtClean="0"/>
              <a:t>Houseparty</a:t>
            </a:r>
            <a:endParaRPr lang="es-AR" dirty="0" smtClean="0"/>
          </a:p>
          <a:p>
            <a:r>
              <a:rPr lang="es-AR" dirty="0" err="1" smtClean="0"/>
              <a:t>Jitsi</a:t>
            </a:r>
            <a:endParaRPr lang="en-U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06724" y="1825625"/>
            <a:ext cx="6747076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hlinkClick r:id="rId2"/>
              </a:rPr>
              <a:t>https://meet.jit.si</a:t>
            </a:r>
            <a:r>
              <a:rPr lang="en-US" sz="2000" dirty="0" smtClean="0">
                <a:hlinkClick r:id="rId2"/>
              </a:rPr>
              <a:t>/</a:t>
            </a:r>
            <a:endParaRPr lang="en-US" sz="2000" dirty="0" smtClean="0"/>
          </a:p>
          <a:p>
            <a:r>
              <a:rPr lang="es-ES" sz="2000" dirty="0"/>
              <a:t>Aplicación de videoconferencia (</a:t>
            </a:r>
            <a:r>
              <a:rPr lang="es-ES" sz="2000" dirty="0" err="1"/>
              <a:t>VoIP</a:t>
            </a:r>
            <a:r>
              <a:rPr lang="es-ES" sz="2000" dirty="0"/>
              <a:t> y mensajería instantánea).</a:t>
            </a:r>
          </a:p>
          <a:p>
            <a:r>
              <a:rPr lang="es-ES" sz="2000" dirty="0"/>
              <a:t>Aplicaciones nativas para iOS, Android, soporte para Windows, Linux y Mac OS en la web.</a:t>
            </a:r>
          </a:p>
          <a:p>
            <a:r>
              <a:rPr lang="es-ES" sz="2000" dirty="0"/>
              <a:t>Software libre y código abierto.</a:t>
            </a:r>
          </a:p>
          <a:p>
            <a:r>
              <a:rPr lang="es-ES" sz="2000" dirty="0"/>
              <a:t>Se puede usar dentro de redes locales (</a:t>
            </a:r>
            <a:r>
              <a:rPr lang="es-ES" sz="2000" dirty="0" smtClean="0"/>
              <a:t>con IPv6 </a:t>
            </a:r>
            <a:r>
              <a:rPr lang="es-ES" sz="2000" dirty="0"/>
              <a:t>accediendo mediante túnel-corredor).</a:t>
            </a:r>
          </a:p>
          <a:p>
            <a:r>
              <a:rPr lang="es-ES" sz="2000" dirty="0" err="1"/>
              <a:t>Streaming</a:t>
            </a:r>
            <a:r>
              <a:rPr lang="es-ES" sz="2000" dirty="0"/>
              <a:t> de escritorio, cifrado de mensajes de mensajería, llamadas de conferencia, almacenamiento de contraseñas cifradas con contraseña maestra, transferencia de archivos</a:t>
            </a:r>
            <a:r>
              <a:rPr lang="es-ES" sz="20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729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4"/>
          <p:cNvGrpSpPr/>
          <p:nvPr/>
        </p:nvGrpSpPr>
        <p:grpSpPr>
          <a:xfrm rot="-10800000">
            <a:off x="10752000" y="0"/>
            <a:ext cx="1440000" cy="1440000"/>
            <a:chOff x="0" y="0"/>
            <a:chExt cx="6350000" cy="6339840"/>
          </a:xfrm>
          <a:solidFill>
            <a:srgbClr val="D3EAFA"/>
          </a:solidFill>
        </p:grpSpPr>
        <p:sp>
          <p:nvSpPr>
            <p:cNvPr id="17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20" name="Group 6"/>
          <p:cNvGrpSpPr/>
          <p:nvPr/>
        </p:nvGrpSpPr>
        <p:grpSpPr>
          <a:xfrm rot="5400000">
            <a:off x="11324289" y="565587"/>
            <a:ext cx="576000" cy="576000"/>
            <a:chOff x="0" y="0"/>
            <a:chExt cx="6350000" cy="6339840"/>
          </a:xfrm>
          <a:solidFill>
            <a:srgbClr val="447AB7"/>
          </a:solidFill>
        </p:grpSpPr>
        <p:sp>
          <p:nvSpPr>
            <p:cNvPr id="21" name="Freeform 7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22" name="Group 4"/>
          <p:cNvGrpSpPr/>
          <p:nvPr/>
        </p:nvGrpSpPr>
        <p:grpSpPr>
          <a:xfrm>
            <a:off x="11486" y="5419164"/>
            <a:ext cx="1440000" cy="1438835"/>
            <a:chOff x="0" y="0"/>
            <a:chExt cx="6350000" cy="6339840"/>
          </a:xfrm>
          <a:solidFill>
            <a:srgbClr val="D3EAFA"/>
          </a:solidFill>
        </p:grpSpPr>
        <p:sp>
          <p:nvSpPr>
            <p:cNvPr id="23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Hangouts versus Google Duo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/>
              <a:t>Similitudes</a:t>
            </a:r>
          </a:p>
          <a:p>
            <a:pPr lvl="1"/>
            <a:r>
              <a:rPr lang="es-ES" dirty="0" smtClean="0"/>
              <a:t>Ambas </a:t>
            </a:r>
            <a:r>
              <a:rPr lang="es-ES" dirty="0"/>
              <a:t>permiten realizar </a:t>
            </a:r>
            <a:r>
              <a:rPr lang="es-ES" dirty="0" err="1"/>
              <a:t>videollamadas</a:t>
            </a:r>
            <a:r>
              <a:rPr lang="es-ES" dirty="0"/>
              <a:t>.</a:t>
            </a:r>
          </a:p>
          <a:p>
            <a:pPr lvl="1"/>
            <a:r>
              <a:rPr lang="es-ES" dirty="0" smtClean="0"/>
              <a:t>A </a:t>
            </a:r>
            <a:r>
              <a:rPr lang="es-ES" dirty="0"/>
              <a:t>través de ellas se puede chatear en lí­nea.</a:t>
            </a:r>
          </a:p>
          <a:p>
            <a:pPr lvl="1"/>
            <a:r>
              <a:rPr lang="es-ES" dirty="0" smtClean="0"/>
              <a:t>Se </a:t>
            </a:r>
            <a:r>
              <a:rPr lang="es-ES" dirty="0"/>
              <a:t>pueden descargar desde dispositivos iOS y Android.</a:t>
            </a:r>
          </a:p>
          <a:p>
            <a:pPr lvl="1"/>
            <a:r>
              <a:rPr lang="es-ES" dirty="0" smtClean="0"/>
              <a:t>Están </a:t>
            </a:r>
            <a:r>
              <a:rPr lang="es-ES" dirty="0"/>
              <a:t>disponible de forma gratuita.</a:t>
            </a:r>
          </a:p>
          <a:p>
            <a:pPr lvl="1"/>
            <a:r>
              <a:rPr lang="es-ES" dirty="0" smtClean="0"/>
              <a:t>Su </a:t>
            </a:r>
            <a:r>
              <a:rPr lang="es-ES" dirty="0"/>
              <a:t>diseño es intuitivo y de fácil manejo para todos los usuarios.</a:t>
            </a:r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AR" dirty="0" smtClean="0"/>
              <a:t>Diferencias</a:t>
            </a:r>
          </a:p>
          <a:p>
            <a:pPr lvl="1"/>
            <a:r>
              <a:rPr lang="es-ES" sz="1600" dirty="0" err="1" smtClean="0"/>
              <a:t>Duo</a:t>
            </a:r>
            <a:r>
              <a:rPr lang="es-ES" sz="1600" dirty="0" smtClean="0"/>
              <a:t> </a:t>
            </a:r>
            <a:r>
              <a:rPr lang="es-ES" sz="1600" dirty="0"/>
              <a:t>cuenta con una mejor calidad de video.</a:t>
            </a:r>
          </a:p>
          <a:p>
            <a:pPr lvl="1"/>
            <a:r>
              <a:rPr lang="es-ES" sz="1600" dirty="0" err="1" smtClean="0"/>
              <a:t>Hangouts</a:t>
            </a:r>
            <a:r>
              <a:rPr lang="es-ES" sz="1600" dirty="0" smtClean="0"/>
              <a:t> </a:t>
            </a:r>
            <a:r>
              <a:rPr lang="es-ES" sz="1600" dirty="0"/>
              <a:t>permite llamadas grupales; Google </a:t>
            </a:r>
            <a:r>
              <a:rPr lang="es-ES" sz="1600" dirty="0" err="1"/>
              <a:t>Duo</a:t>
            </a:r>
            <a:r>
              <a:rPr lang="es-ES" sz="1600" dirty="0"/>
              <a:t> hasta 8.</a:t>
            </a:r>
          </a:p>
          <a:p>
            <a:pPr lvl="1"/>
            <a:r>
              <a:rPr lang="es-ES" sz="1600" dirty="0" smtClean="0"/>
              <a:t>Para </a:t>
            </a:r>
            <a:r>
              <a:rPr lang="es-ES" sz="1600" dirty="0"/>
              <a:t>proceder a la verificación, </a:t>
            </a:r>
            <a:r>
              <a:rPr lang="es-ES" sz="1600" dirty="0" err="1"/>
              <a:t>Duo</a:t>
            </a:r>
            <a:r>
              <a:rPr lang="es-ES" sz="1600" dirty="0"/>
              <a:t> utiliza el número telefónico del usuario, </a:t>
            </a:r>
            <a:r>
              <a:rPr lang="es-ES" sz="1600" dirty="0" err="1"/>
              <a:t>Hangouts</a:t>
            </a:r>
            <a:r>
              <a:rPr lang="es-ES" sz="1600" dirty="0"/>
              <a:t> utiliza Gmail para validar.</a:t>
            </a:r>
          </a:p>
          <a:p>
            <a:pPr lvl="1"/>
            <a:r>
              <a:rPr lang="es-ES" sz="1600" dirty="0" smtClean="0"/>
              <a:t>La </a:t>
            </a:r>
            <a:r>
              <a:rPr lang="es-ES" sz="1600" dirty="0"/>
              <a:t>opción </a:t>
            </a:r>
            <a:r>
              <a:rPr lang="es-ES" sz="1600" dirty="0" err="1"/>
              <a:t>Knock</a:t>
            </a:r>
            <a:r>
              <a:rPr lang="es-ES" sz="1600" dirty="0"/>
              <a:t> </a:t>
            </a:r>
            <a:r>
              <a:rPr lang="es-ES" sz="1600" dirty="0" err="1"/>
              <a:t>Knock</a:t>
            </a:r>
            <a:r>
              <a:rPr lang="es-ES" sz="1600" dirty="0"/>
              <a:t> (ver quién llama antes de responder) solo está disponible en Google </a:t>
            </a:r>
            <a:r>
              <a:rPr lang="es-ES" sz="1600" dirty="0" err="1"/>
              <a:t>Duo</a:t>
            </a:r>
            <a:r>
              <a:rPr lang="es-ES" sz="1600" dirty="0"/>
              <a:t>.</a:t>
            </a:r>
          </a:p>
          <a:p>
            <a:pPr lvl="1"/>
            <a:r>
              <a:rPr lang="es-ES" sz="1600" dirty="0" smtClean="0"/>
              <a:t>Con </a:t>
            </a:r>
            <a:r>
              <a:rPr lang="es-ES" sz="1600" dirty="0" err="1"/>
              <a:t>Hangouts</a:t>
            </a:r>
            <a:r>
              <a:rPr lang="es-ES" sz="1600" dirty="0"/>
              <a:t> se pueden hacer </a:t>
            </a:r>
            <a:r>
              <a:rPr lang="es-ES" sz="1600" dirty="0" err="1"/>
              <a:t>videollamadas</a:t>
            </a:r>
            <a:r>
              <a:rPr lang="es-ES" sz="1600" dirty="0"/>
              <a:t> desde la computadora; Google </a:t>
            </a:r>
            <a:r>
              <a:rPr lang="es-ES" sz="1600" dirty="0" err="1"/>
              <a:t>Duo</a:t>
            </a:r>
            <a:r>
              <a:rPr lang="es-ES" sz="1600" dirty="0"/>
              <a:t> desde varios dispositivos (</a:t>
            </a:r>
            <a:r>
              <a:rPr lang="es-ES" sz="1600" dirty="0" err="1"/>
              <a:t>smartphones</a:t>
            </a:r>
            <a:r>
              <a:rPr lang="es-ES" sz="1600" dirty="0"/>
              <a:t>, </a:t>
            </a:r>
            <a:r>
              <a:rPr lang="es-ES" sz="1600" dirty="0" err="1"/>
              <a:t>tablets</a:t>
            </a:r>
            <a:r>
              <a:rPr lang="es-ES" sz="1600" dirty="0"/>
              <a:t>, computadoras y pantallas inteligentes como la Google </a:t>
            </a:r>
            <a:r>
              <a:rPr lang="es-ES" sz="1600" dirty="0" err="1"/>
              <a:t>Nest</a:t>
            </a:r>
            <a:r>
              <a:rPr lang="es-ES" sz="1600" dirty="0"/>
              <a:t> </a:t>
            </a:r>
            <a:r>
              <a:rPr lang="es-ES" sz="1600" dirty="0" err="1"/>
              <a:t>Hub</a:t>
            </a:r>
            <a:r>
              <a:rPr lang="es-ES" sz="1600" dirty="0"/>
              <a:t> Max.).</a:t>
            </a:r>
          </a:p>
          <a:p>
            <a:pPr lvl="1"/>
            <a:r>
              <a:rPr lang="es-ES" sz="1600" dirty="0" smtClean="0"/>
              <a:t>Google </a:t>
            </a:r>
            <a:r>
              <a:rPr lang="es-ES" sz="1600" dirty="0" err="1"/>
              <a:t>Duo</a:t>
            </a:r>
            <a:r>
              <a:rPr lang="es-ES" sz="1600" dirty="0"/>
              <a:t> es una herramienta descargable a través de la App Store y Google Play; </a:t>
            </a:r>
            <a:r>
              <a:rPr lang="es-ES" sz="1600" dirty="0" err="1"/>
              <a:t>Hangouts</a:t>
            </a:r>
            <a:r>
              <a:rPr lang="es-ES" sz="1600" dirty="0"/>
              <a:t> se puede disfrutar de forma online y también desde la aplicación móvil.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1492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000" b="1" dirty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Drive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AR" dirty="0" smtClean="0"/>
              <a:t>En Drive, </a:t>
            </a:r>
            <a:r>
              <a:rPr lang="es-ES" dirty="0" smtClean="0"/>
              <a:t>al </a:t>
            </a:r>
            <a:r>
              <a:rPr lang="es-ES" dirty="0"/>
              <a:t>presionar Nuevo </a:t>
            </a:r>
            <a:r>
              <a:rPr lang="es-ES" dirty="0" smtClean="0"/>
              <a:t>podrá:</a:t>
            </a:r>
          </a:p>
          <a:p>
            <a:pPr lvl="1"/>
            <a:r>
              <a:rPr lang="es-ES" dirty="0" smtClean="0"/>
              <a:t>Crear </a:t>
            </a:r>
            <a:r>
              <a:rPr lang="es-ES" dirty="0"/>
              <a:t>Carpeta </a:t>
            </a:r>
            <a:r>
              <a:rPr lang="es-ES" dirty="0" smtClean="0"/>
              <a:t>nueva.</a:t>
            </a:r>
          </a:p>
          <a:p>
            <a:pPr lvl="1"/>
            <a:r>
              <a:rPr lang="es-ES" dirty="0" smtClean="0"/>
              <a:t>Subir archivos.</a:t>
            </a:r>
          </a:p>
          <a:p>
            <a:pPr lvl="1"/>
            <a:r>
              <a:rPr lang="es-ES" dirty="0" smtClean="0"/>
              <a:t>Subir </a:t>
            </a:r>
            <a:r>
              <a:rPr lang="es-ES" dirty="0"/>
              <a:t>carpeta que tenemos en nuestra </a:t>
            </a:r>
            <a:r>
              <a:rPr lang="es-ES" dirty="0" smtClean="0"/>
              <a:t>computadora</a:t>
            </a:r>
            <a:r>
              <a:rPr lang="es-ES" dirty="0" smtClean="0"/>
              <a:t>. Pensar en repositorio como idea central.</a:t>
            </a:r>
            <a:endParaRPr lang="es-ES" dirty="0" smtClean="0"/>
          </a:p>
          <a:p>
            <a:pPr lvl="1"/>
            <a:r>
              <a:rPr lang="es-ES" dirty="0" smtClean="0"/>
              <a:t>Crear </a:t>
            </a:r>
            <a:r>
              <a:rPr lang="es-ES" dirty="0"/>
              <a:t>archivos nuevos seleccionando Documentos de Google para archivos de texto, Hojas de cálculo de Google y Presentaciones de Google, etcétera.</a:t>
            </a:r>
            <a:endParaRPr lang="en-US" dirty="0"/>
          </a:p>
        </p:txBody>
      </p:sp>
      <p:pic>
        <p:nvPicPr>
          <p:cNvPr id="6" name="Marcador de contenido 5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11" r="67603" b="32977"/>
          <a:stretch>
            <a:fillRect/>
          </a:stretch>
        </p:blipFill>
        <p:spPr bwMode="auto">
          <a:xfrm>
            <a:off x="6788079" y="2279524"/>
            <a:ext cx="3949842" cy="3443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282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000" b="1" dirty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Documentos web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Es un procesador de textos web, gratuito y con una gran cantidad de funcionalidades. Nos permite hacer documentos que se almacenarán en el servidor de nuestra cuenta de e-mail, por lo tanto lo tendremos disponible desde cualquier parte del mundo; además podemos compartir este archivo con otros compañeros de trabajo, socios, proveedores o las personas que </a:t>
            </a:r>
            <a:r>
              <a:rPr lang="es-ES" dirty="0" smtClean="0"/>
              <a:t>elijamos.</a:t>
            </a:r>
          </a:p>
          <a:p>
            <a:r>
              <a:rPr lang="es-ES" dirty="0" smtClean="0"/>
              <a:t>Permite agregar imágenes, tablas, formatear, compartir, exportar a otras aplicaciones.</a:t>
            </a:r>
          </a:p>
          <a:p>
            <a:r>
              <a:rPr lang="es-ES" dirty="0" smtClean="0"/>
              <a:t>Descargar (exportar a otras aplicaciones).</a:t>
            </a:r>
          </a:p>
          <a:p>
            <a:r>
              <a:rPr lang="es-ES" dirty="0" smtClean="0"/>
              <a:t>Compartir, publicar.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7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1100</Words>
  <Application>Microsoft Office PowerPoint</Application>
  <PresentationFormat>Panorámica</PresentationFormat>
  <Paragraphs>115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Segoe UI</vt:lpstr>
      <vt:lpstr>Tema de Office</vt:lpstr>
      <vt:lpstr>Presentación de PowerPoint</vt:lpstr>
      <vt:lpstr>Temario</vt:lpstr>
      <vt:lpstr>Oficina virtual</vt:lpstr>
      <vt:lpstr>Cuentas, software y licencias</vt:lpstr>
      <vt:lpstr>Aplicaciones para hacer videoconferencias</vt:lpstr>
      <vt:lpstr>Aplicaciones para hacer videoconferencias</vt:lpstr>
      <vt:lpstr>Hangouts versus Google Duo</vt:lpstr>
      <vt:lpstr>Drive</vt:lpstr>
      <vt:lpstr>Documentos web</vt:lpstr>
      <vt:lpstr>Presentaciones</vt:lpstr>
      <vt:lpstr>Hojas de cálculo</vt:lpstr>
      <vt:lpstr>Formularios </vt:lpstr>
      <vt:lpstr>Sitios web</vt:lpstr>
      <vt:lpstr>Oficina virtual</vt:lpstr>
      <vt:lpstr>¿Preguntas?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Ricardo</dc:creator>
  <cp:lastModifiedBy>Lore</cp:lastModifiedBy>
  <cp:revision>38</cp:revision>
  <dcterms:created xsi:type="dcterms:W3CDTF">2020-03-25T17:33:33Z</dcterms:created>
  <dcterms:modified xsi:type="dcterms:W3CDTF">2020-04-03T18:15:46Z</dcterms:modified>
</cp:coreProperties>
</file>