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2" r:id="rId5"/>
    <p:sldId id="272" r:id="rId6"/>
    <p:sldId id="279" r:id="rId7"/>
    <p:sldId id="281" r:id="rId8"/>
    <p:sldId id="280" r:id="rId9"/>
    <p:sldId id="282" r:id="rId10"/>
    <p:sldId id="278" r:id="rId11"/>
    <p:sldId id="285" r:id="rId12"/>
    <p:sldId id="284" r:id="rId13"/>
    <p:sldId id="286" r:id="rId14"/>
    <p:sldId id="287" r:id="rId15"/>
    <p:sldId id="288" r:id="rId16"/>
    <p:sldId id="269" r:id="rId17"/>
    <p:sldId id="270" r:id="rId18"/>
    <p:sldId id="277" r:id="rId19"/>
    <p:sldId id="257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67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292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370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57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645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493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867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065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31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843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227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D1270-550E-47E4-8695-609F71948D2B}" type="datetimeFigureOut">
              <a:rPr lang="es-AR" smtClean="0"/>
              <a:t>29/4/2020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BF816-75B8-4AA1-B9CD-EF319EDFC1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732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 userDrawn="1"/>
        </p:nvGrpSpPr>
        <p:grpSpPr>
          <a:xfrm rot="-10800000">
            <a:off x="10752000" y="0"/>
            <a:ext cx="1440000" cy="1440000"/>
            <a:chOff x="0" y="0"/>
            <a:chExt cx="6350000" cy="6339840"/>
          </a:xfrm>
          <a:solidFill>
            <a:srgbClr val="D3EAFA"/>
          </a:solidFill>
        </p:grpSpPr>
        <p:sp>
          <p:nvSpPr>
            <p:cNvPr id="8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6"/>
          <p:cNvGrpSpPr/>
          <p:nvPr userDrawn="1"/>
        </p:nvGrpSpPr>
        <p:grpSpPr>
          <a:xfrm rot="5400000">
            <a:off x="11324289" y="565587"/>
            <a:ext cx="576000" cy="576000"/>
            <a:chOff x="0" y="0"/>
            <a:chExt cx="6350000" cy="6339840"/>
          </a:xfrm>
          <a:solidFill>
            <a:srgbClr val="447AB7"/>
          </a:solidFill>
        </p:grpSpPr>
        <p:sp>
          <p:nvSpPr>
            <p:cNvPr id="10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4"/>
          <p:cNvGrpSpPr/>
          <p:nvPr userDrawn="1"/>
        </p:nvGrpSpPr>
        <p:grpSpPr>
          <a:xfrm>
            <a:off x="11486" y="5419164"/>
            <a:ext cx="1440000" cy="1438835"/>
            <a:chOff x="0" y="0"/>
            <a:chExt cx="6350000" cy="6339840"/>
          </a:xfrm>
          <a:solidFill>
            <a:srgbClr val="D3EAFA"/>
          </a:solidFill>
        </p:grpSpPr>
        <p:sp>
          <p:nvSpPr>
            <p:cNvPr id="12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139002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suite.google.com/intl/es-419/products/forms/" TargetMode="External"/><Relationship Id="rId2" Type="http://schemas.openxmlformats.org/officeDocument/2006/relationships/hyperlink" Target="https://docs.google.com/form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peform.com/es/formularios/" TargetMode="External"/><Relationship Id="rId2" Type="http://schemas.openxmlformats.org/officeDocument/2006/relationships/hyperlink" Target="https://www.wufo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" TargetMode="External"/><Relationship Id="rId5" Type="http://schemas.openxmlformats.org/officeDocument/2006/relationships/hyperlink" Target="https://www.zoho.com/forms/" TargetMode="External"/><Relationship Id="rId4" Type="http://schemas.openxmlformats.org/officeDocument/2006/relationships/hyperlink" Target="https://www.jotform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www.wufoo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peform.com/es/formularios/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www.jotform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ho.com/forms/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/>
          <p:cNvGrpSpPr/>
          <p:nvPr/>
        </p:nvGrpSpPr>
        <p:grpSpPr>
          <a:xfrm rot="-10800000">
            <a:off x="10752000" y="0"/>
            <a:ext cx="1440000" cy="1440000"/>
            <a:chOff x="0" y="0"/>
            <a:chExt cx="6350000" cy="6339840"/>
          </a:xfrm>
          <a:solidFill>
            <a:srgbClr val="D3EAFA"/>
          </a:solidFill>
        </p:grpSpPr>
        <p:sp>
          <p:nvSpPr>
            <p:cNvPr id="17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" name="Group 6"/>
          <p:cNvGrpSpPr/>
          <p:nvPr/>
        </p:nvGrpSpPr>
        <p:grpSpPr>
          <a:xfrm rot="5400000">
            <a:off x="11324289" y="565587"/>
            <a:ext cx="576000" cy="576000"/>
            <a:chOff x="0" y="0"/>
            <a:chExt cx="6350000" cy="6339840"/>
          </a:xfrm>
          <a:solidFill>
            <a:srgbClr val="447AB7"/>
          </a:solidFill>
        </p:grpSpPr>
        <p:sp>
          <p:nvSpPr>
            <p:cNvPr id="21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2" name="Group 4"/>
          <p:cNvGrpSpPr/>
          <p:nvPr/>
        </p:nvGrpSpPr>
        <p:grpSpPr>
          <a:xfrm>
            <a:off x="11486" y="5419164"/>
            <a:ext cx="1440000" cy="1438835"/>
            <a:chOff x="0" y="0"/>
            <a:chExt cx="6350000" cy="6339840"/>
          </a:xfrm>
          <a:solidFill>
            <a:srgbClr val="D3EAFA"/>
          </a:solidFill>
        </p:grpSpPr>
        <p:sp>
          <p:nvSpPr>
            <p:cNvPr id="23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CuadroTexto 4"/>
          <p:cNvSpPr txBox="1"/>
          <p:nvPr/>
        </p:nvSpPr>
        <p:spPr>
          <a:xfrm>
            <a:off x="793376" y="1707174"/>
            <a:ext cx="10530913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s-AR" sz="36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s-ES" sz="4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Pedidos </a:t>
            </a:r>
            <a:r>
              <a:rPr lang="es-ES" sz="4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virtuales mediante formularios y vinculación en tu sitio web </a:t>
            </a:r>
            <a:r>
              <a:rPr lang="es-ES" sz="4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gratuito</a:t>
            </a:r>
            <a:endParaRPr lang="en-US" sz="4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21" y="41901"/>
            <a:ext cx="1883379" cy="1332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32" y="-352413"/>
            <a:ext cx="2412000" cy="2412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6" y="109136"/>
            <a:ext cx="2813131" cy="115107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700838" y="5890083"/>
            <a:ext cx="5491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s-A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Lorena </a:t>
            </a:r>
            <a:r>
              <a:rPr lang="es-AR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Carballo @</a:t>
            </a:r>
            <a:r>
              <a:rPr lang="es-AR" sz="20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carballolore</a:t>
            </a:r>
            <a:endParaRPr lang="es-AR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Google </a:t>
            </a:r>
            <a:r>
              <a:rPr lang="es-ES" sz="4000" b="1" dirty="0" err="1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Forms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10745" cy="4351338"/>
          </a:xfrm>
        </p:spPr>
        <p:txBody>
          <a:bodyPr/>
          <a:lstStyle/>
          <a:p>
            <a:r>
              <a:rPr lang="es-ES" dirty="0" smtClean="0"/>
              <a:t>Google </a:t>
            </a:r>
            <a:r>
              <a:rPr lang="es-ES" dirty="0" err="1" smtClean="0"/>
              <a:t>Forms</a:t>
            </a:r>
            <a:r>
              <a:rPr lang="es-ES" dirty="0" smtClean="0"/>
              <a:t> </a:t>
            </a:r>
            <a:r>
              <a:rPr lang="en-US" dirty="0">
                <a:hlinkClick r:id="rId2"/>
              </a:rPr>
              <a:t>https://docs.google.com/forms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es-ES" dirty="0" smtClean="0"/>
              <a:t>formularios de Drive con vinculación a sitio web.</a:t>
            </a:r>
          </a:p>
          <a:p>
            <a:r>
              <a:rPr lang="es-ES" dirty="0" smtClean="0"/>
              <a:t>Características </a:t>
            </a:r>
            <a:r>
              <a:rPr lang="en-US" dirty="0">
                <a:hlinkClick r:id="rId3"/>
              </a:rPr>
              <a:t>https://gsuite.google.com/intl/es-419/products/forms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s-ES" dirty="0" smtClean="0"/>
              <a:t>No ofrece campos para recibir pagos.</a:t>
            </a:r>
            <a:endParaRPr lang="en-US" dirty="0" smtClean="0"/>
          </a:p>
          <a:p>
            <a:r>
              <a:rPr lang="es-ES" dirty="0" smtClean="0"/>
              <a:t>Precio</a:t>
            </a:r>
            <a:r>
              <a:rPr lang="es-ES" dirty="0"/>
              <a:t>: </a:t>
            </a:r>
            <a:r>
              <a:rPr lang="es-ES" dirty="0" smtClean="0"/>
              <a:t>Gratuito </a:t>
            </a:r>
            <a:r>
              <a:rPr lang="es-ES" dirty="0"/>
              <a:t>con una cuenta de Gmail. </a:t>
            </a:r>
            <a:r>
              <a:rPr lang="es-ES" dirty="0" smtClean="0"/>
              <a:t>Planes </a:t>
            </a:r>
            <a:r>
              <a:rPr lang="es-ES" dirty="0"/>
              <a:t>desde u</a:t>
            </a:r>
            <a:r>
              <a:rPr lang="es-ES" dirty="0" smtClean="0"/>
              <a:t>$s5 </a:t>
            </a:r>
            <a:r>
              <a:rPr lang="es-ES" dirty="0"/>
              <a:t>al mes con una cuenta de G Suite.</a:t>
            </a:r>
            <a:endParaRPr lang="es-ES" dirty="0" smtClean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20" y="1690687"/>
            <a:ext cx="5049579" cy="2635127"/>
          </a:xfrm>
        </p:spPr>
      </p:pic>
    </p:spTree>
    <p:extLst>
      <p:ext uri="{BB962C8B-B14F-4D97-AF65-F5344CB8AC3E}">
        <p14:creationId xmlns:p14="http://schemas.microsoft.com/office/powerpoint/2010/main" val="19493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Tipos de preguntas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136073"/>
            <a:ext cx="5181600" cy="5040890"/>
          </a:xfrm>
        </p:spPr>
        <p:txBody>
          <a:bodyPr/>
          <a:lstStyle/>
          <a:p>
            <a:r>
              <a:rPr lang="es-ES" dirty="0"/>
              <a:t>Respuesta corta</a:t>
            </a:r>
          </a:p>
          <a:p>
            <a:r>
              <a:rPr lang="es-ES" dirty="0"/>
              <a:t>Párrafo</a:t>
            </a:r>
          </a:p>
          <a:p>
            <a:r>
              <a:rPr lang="es-ES" dirty="0"/>
              <a:t>Varias opciones </a:t>
            </a:r>
          </a:p>
          <a:p>
            <a:r>
              <a:rPr lang="es-ES" dirty="0"/>
              <a:t>Casillas</a:t>
            </a:r>
          </a:p>
          <a:p>
            <a:r>
              <a:rPr lang="es-ES" dirty="0"/>
              <a:t>Desplegable </a:t>
            </a:r>
          </a:p>
          <a:p>
            <a:r>
              <a:rPr lang="es-ES" dirty="0"/>
              <a:t>Subir archivos</a:t>
            </a:r>
          </a:p>
          <a:p>
            <a:r>
              <a:rPr lang="es-ES" dirty="0"/>
              <a:t>Escala lineal (para puntuar)</a:t>
            </a:r>
          </a:p>
          <a:p>
            <a:r>
              <a:rPr lang="es-ES" dirty="0"/>
              <a:t>Cuadrícula de varias opciones</a:t>
            </a:r>
          </a:p>
          <a:p>
            <a:r>
              <a:rPr lang="es-ES" dirty="0"/>
              <a:t>Cuadrícula de casillas </a:t>
            </a:r>
          </a:p>
          <a:p>
            <a:r>
              <a:rPr lang="es-ES" dirty="0"/>
              <a:t>Fecha</a:t>
            </a:r>
          </a:p>
          <a:p>
            <a:r>
              <a:rPr lang="es-ES" dirty="0" smtClean="0"/>
              <a:t>Hora</a:t>
            </a:r>
            <a:endParaRPr lang="es-ES" dirty="0" smtClean="0"/>
          </a:p>
        </p:txBody>
      </p:sp>
      <p:pic>
        <p:nvPicPr>
          <p:cNvPr id="6" name="Marcador de contenido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59" y="2127738"/>
            <a:ext cx="656703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Tipos de preguntas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Obligatorio</a:t>
            </a:r>
            <a:r>
              <a:rPr lang="es-ES" dirty="0"/>
              <a:t>.</a:t>
            </a:r>
          </a:p>
          <a:p>
            <a:r>
              <a:rPr lang="es-ES" dirty="0"/>
              <a:t>Agregar descripción y texto de error personalizado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Agregar imagen: </a:t>
            </a:r>
            <a:r>
              <a:rPr lang="pt-BR" dirty="0"/>
              <a:t>subir, </a:t>
            </a:r>
            <a:r>
              <a:rPr lang="pt-BR" dirty="0" err="1"/>
              <a:t>cámara</a:t>
            </a:r>
            <a:r>
              <a:rPr lang="pt-BR" dirty="0"/>
              <a:t>, URL, fotos, Google Drive o </a:t>
            </a:r>
            <a:r>
              <a:rPr lang="pt-BR" dirty="0" err="1"/>
              <a:t>búsqueda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Google.</a:t>
            </a:r>
            <a:endParaRPr lang="en-US" dirty="0"/>
          </a:p>
          <a:p>
            <a:r>
              <a:rPr lang="es-ES" dirty="0" smtClean="0"/>
              <a:t>Tipo de respuesta corta: número, texto, longitud, expresión.</a:t>
            </a:r>
          </a:p>
          <a:p>
            <a:r>
              <a:rPr lang="es-ES" dirty="0" smtClean="0"/>
              <a:t>Validación según el tipo.</a:t>
            </a: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65300"/>
            <a:ext cx="5181600" cy="2271988"/>
          </a:xfrm>
        </p:spPr>
      </p:pic>
    </p:spTree>
    <p:extLst>
      <p:ext uri="{BB962C8B-B14F-4D97-AF65-F5344CB8AC3E}">
        <p14:creationId xmlns:p14="http://schemas.microsoft.com/office/powerpoint/2010/main" val="42156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Secciones </a:t>
            </a:r>
            <a:r>
              <a:rPr lang="es-AR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 distribuidores</a:t>
            </a:r>
            <a:r>
              <a:rPr lang="es-AR" dirty="0" smtClean="0"/>
              <a:t> </a:t>
            </a:r>
            <a:endParaRPr lang="en-US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036529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Crear sección.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Tipos de pregunta Varias opciones o desplegable.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Configuración</a:t>
            </a:r>
            <a:r>
              <a:rPr lang="es-AR" dirty="0" smtClean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Personalizar tema.</a:t>
            </a:r>
          </a:p>
          <a:p>
            <a:r>
              <a:rPr lang="es-ES" dirty="0" smtClean="0"/>
              <a:t>Vista previa.</a:t>
            </a:r>
          </a:p>
          <a:p>
            <a:r>
              <a:rPr lang="es-ES" dirty="0" smtClean="0"/>
              <a:t>Configuración:</a:t>
            </a:r>
          </a:p>
          <a:p>
            <a:pPr lvl="1"/>
            <a:r>
              <a:rPr lang="es-ES" dirty="0" smtClean="0"/>
              <a:t>General: recopilar datos, limitar cantidad de respuestas y ver resultados (encuestas).</a:t>
            </a:r>
          </a:p>
          <a:p>
            <a:pPr lvl="1"/>
            <a:r>
              <a:rPr lang="es-ES" dirty="0" smtClean="0"/>
              <a:t>Presentación: progreso, orden, otra respuesta y mensaje de confirmación.</a:t>
            </a:r>
          </a:p>
          <a:p>
            <a:pPr lvl="1"/>
            <a:r>
              <a:rPr lang="es-ES" dirty="0" smtClean="0"/>
              <a:t>Cuestionarios.</a:t>
            </a:r>
            <a:endParaRPr lang="en-US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93" y="1825625"/>
            <a:ext cx="4777213" cy="4351338"/>
          </a:xfrm>
        </p:spPr>
      </p:pic>
    </p:spTree>
    <p:extLst>
      <p:ext uri="{BB962C8B-B14F-4D97-AF65-F5344CB8AC3E}">
        <p14:creationId xmlns:p14="http://schemas.microsoft.com/office/powerpoint/2010/main" val="2258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Compartir, publicar y respuestas</a:t>
            </a:r>
            <a:endParaRPr lang="en-US" dirty="0"/>
          </a:p>
        </p:txBody>
      </p:sp>
      <p:pic>
        <p:nvPicPr>
          <p:cNvPr id="6" name="Marcador de contenido 5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2" y="1825625"/>
            <a:ext cx="2643415" cy="4351338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Obtener enlace.</a:t>
            </a:r>
          </a:p>
          <a:p>
            <a:r>
              <a:rPr lang="es-ES" dirty="0" smtClean="0"/>
              <a:t>Añadir colaboradores.</a:t>
            </a:r>
          </a:p>
          <a:p>
            <a:r>
              <a:rPr lang="es-ES" dirty="0" smtClean="0"/>
              <a:t>Editor de secuencia de comandos (agregar funcionalidad programando).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Sitios web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Creación.</a:t>
            </a:r>
          </a:p>
          <a:p>
            <a:r>
              <a:rPr lang="es-AR" dirty="0" smtClean="0"/>
              <a:t>Insertar objetos y recursos de Drive.</a:t>
            </a:r>
          </a:p>
          <a:p>
            <a:r>
              <a:rPr lang="es-AR" dirty="0" smtClean="0"/>
              <a:t>Temas.</a:t>
            </a:r>
          </a:p>
          <a:p>
            <a:r>
              <a:rPr lang="es-AR" dirty="0" smtClean="0"/>
              <a:t>Vista previa en diferentes dispositivos.</a:t>
            </a:r>
          </a:p>
          <a:p>
            <a:r>
              <a:rPr lang="es-AR" dirty="0" smtClean="0"/>
              <a:t>Compartir.</a:t>
            </a:r>
          </a:p>
          <a:p>
            <a:r>
              <a:rPr lang="es-AR" dirty="0" smtClean="0"/>
              <a:t>Publicar.</a:t>
            </a:r>
          </a:p>
          <a:p>
            <a:r>
              <a:rPr lang="es-AR" dirty="0" smtClean="0"/>
              <a:t>Integración de elementos en un canal.</a:t>
            </a:r>
          </a:p>
          <a:p>
            <a:r>
              <a:rPr lang="es-AR" dirty="0" smtClean="0"/>
              <a:t>Identificar diferencia entre publicar el formulario y publicar el sitio web: facilidad en el nombre, usar el mismo canal, reutilización, variedad de recursos.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8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¿Preguntas?</a:t>
            </a:r>
            <a:endParaRPr lang="en-US" sz="8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Se abre espacio de consultas por chat de Zoom.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8" y="261176"/>
            <a:ext cx="865548" cy="42436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34" y="256055"/>
            <a:ext cx="1116996" cy="4754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060185" y="41595"/>
            <a:ext cx="296473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@FINANCAME</a:t>
            </a:r>
            <a:endParaRPr lang="es-E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531982" y="5492332"/>
            <a:ext cx="13336957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</a:t>
            </a:r>
            <a:r>
              <a:rPr lang="es-E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Trabajemos juntos en esta compleja situación</a:t>
            </a:r>
            <a:r>
              <a:rPr lang="es-ES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 </a:t>
            </a:r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</a:t>
            </a:r>
            <a:r>
              <a:rPr lang="es-ES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Estamos a disposición!     </a:t>
            </a:r>
          </a:p>
          <a:p>
            <a:pPr algn="ctr"/>
            <a:r>
              <a:rPr lang="es-ES" sz="35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</a:rPr>
              <a:t>financiamiento@came.org.ar</a:t>
            </a:r>
            <a:endParaRPr lang="es-ES" sz="3500" b="1" u="sng" cap="none" spc="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133" y="74713"/>
            <a:ext cx="561720" cy="5617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7619" y="2243856"/>
            <a:ext cx="105577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8037B7"/>
                </a:solidFill>
              </a:rPr>
              <a:t>Orientado a: Entidades, MiPymes y emprendedores de la Red CAME</a:t>
            </a:r>
            <a:endParaRPr lang="es-AR" sz="2800" b="1" dirty="0">
              <a:solidFill>
                <a:srgbClr val="8037B7"/>
              </a:solidFill>
            </a:endParaRPr>
          </a:p>
          <a:p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899140" y="892195"/>
            <a:ext cx="10714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/>
              <a:t>Asesoramiento técnico en Financiamiento </a:t>
            </a:r>
            <a:r>
              <a:rPr lang="es-AR" sz="3200" b="1" dirty="0"/>
              <a:t>y </a:t>
            </a:r>
            <a:r>
              <a:rPr lang="es-AR" sz="3200" b="1" dirty="0" smtClean="0"/>
              <a:t>Asistencia</a:t>
            </a:r>
          </a:p>
          <a:p>
            <a:pPr algn="ctr"/>
            <a:r>
              <a:rPr lang="es-AR" sz="2800" b="1" dirty="0" smtClean="0"/>
              <a:t>Trabajo conjunto con bancos y organismos públicos</a:t>
            </a:r>
            <a:endParaRPr lang="es-AR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02458" y="2114515"/>
            <a:ext cx="11216073" cy="722903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23" y="91677"/>
            <a:ext cx="888163" cy="80415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78" y="136123"/>
            <a:ext cx="790532" cy="60217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240023" y="3061737"/>
            <a:ext cx="10478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70C0"/>
                </a:solidFill>
              </a:rPr>
              <a:t>Brindamos información </a:t>
            </a:r>
            <a:r>
              <a:rPr lang="es-AR" sz="2400" b="1" dirty="0" smtClean="0">
                <a:solidFill>
                  <a:srgbClr val="0070C0"/>
                </a:solidFill>
              </a:rPr>
              <a:t>actualizada de </a:t>
            </a:r>
            <a:r>
              <a:rPr lang="es-AR" sz="2400" b="1" dirty="0">
                <a:solidFill>
                  <a:srgbClr val="0070C0"/>
                </a:solidFill>
              </a:rPr>
              <a:t>las medidas financieras de emergencia que se </a:t>
            </a:r>
            <a:r>
              <a:rPr lang="es-AR" sz="2400" b="1" dirty="0" smtClean="0">
                <a:solidFill>
                  <a:srgbClr val="0070C0"/>
                </a:solidFill>
              </a:rPr>
              <a:t>anunciaron desde el gobierno: </a:t>
            </a:r>
            <a:endParaRPr lang="es-AR" sz="2400" b="1" dirty="0">
              <a:solidFill>
                <a:srgbClr val="0070C0"/>
              </a:solidFill>
            </a:endParaRPr>
          </a:p>
          <a:p>
            <a:r>
              <a:rPr lang="es-AR" sz="2400" b="1" dirty="0" smtClean="0"/>
              <a:t>Líneas </a:t>
            </a:r>
            <a:r>
              <a:rPr lang="es-AR" sz="2400" b="1" dirty="0"/>
              <a:t>de </a:t>
            </a:r>
            <a:r>
              <a:rPr lang="es-AR" sz="2400" b="1" dirty="0" smtClean="0"/>
              <a:t>financiamiento 24% en bancos por Comunicaciones BCRA</a:t>
            </a:r>
            <a:endParaRPr lang="es-AR" sz="2400" b="1" dirty="0"/>
          </a:p>
          <a:p>
            <a:r>
              <a:rPr lang="es-AR" sz="2400" b="1" dirty="0"/>
              <a:t>Programa </a:t>
            </a:r>
            <a:r>
              <a:rPr lang="es-AR" sz="2400" b="1" dirty="0" smtClean="0"/>
              <a:t>de emergencia para la Producción y el Trabajo (ATP) – Dec. 332/20</a:t>
            </a:r>
            <a:endParaRPr lang="es-AR" sz="2400" b="1" dirty="0"/>
          </a:p>
          <a:p>
            <a:r>
              <a:rPr lang="es-AR" sz="2400" b="1" dirty="0" smtClean="0"/>
              <a:t>Financiamiento para proyectos vinculados a mitigar el Covid-19 (Min. Des. Prod)</a:t>
            </a:r>
          </a:p>
          <a:p>
            <a:r>
              <a:rPr lang="es-AR" sz="2400" b="1" dirty="0" smtClean="0"/>
              <a:t>Asistencia técnica a emprendedores – CAME INCUBA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7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6800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bg object 16"/>
          <p:cNvSpPr/>
          <p:nvPr/>
        </p:nvSpPr>
        <p:spPr>
          <a:xfrm>
            <a:off x="0" y="4760259"/>
            <a:ext cx="12192000" cy="2097741"/>
          </a:xfrm>
          <a:custGeom>
            <a:avLst/>
            <a:gdLst/>
            <a:ahLst/>
            <a:cxnLst/>
            <a:rect l="l" t="t" r="r" b="b"/>
            <a:pathLst>
              <a:path w="9144000" h="1714500">
                <a:moveTo>
                  <a:pt x="0" y="1714499"/>
                </a:moveTo>
                <a:lnTo>
                  <a:pt x="9144000" y="1714499"/>
                </a:lnTo>
                <a:lnTo>
                  <a:pt x="9144000" y="0"/>
                </a:lnTo>
                <a:lnTo>
                  <a:pt x="0" y="0"/>
                </a:lnTo>
                <a:lnTo>
                  <a:pt x="0" y="1714499"/>
                </a:lnTo>
                <a:close/>
              </a:path>
            </a:pathLst>
          </a:custGeom>
          <a:solidFill>
            <a:srgbClr val="3B78D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bg object 18"/>
          <p:cNvSpPr/>
          <p:nvPr/>
        </p:nvSpPr>
        <p:spPr>
          <a:xfrm>
            <a:off x="3003804" y="871962"/>
            <a:ext cx="6184392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/>
          <p:nvPr/>
        </p:nvSpPr>
        <p:spPr>
          <a:xfrm>
            <a:off x="3133165" y="5377857"/>
            <a:ext cx="790741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200"/>
              </a:spcBef>
              <a:spcAft>
                <a:spcPts val="1200"/>
              </a:spcAft>
            </a:pPr>
            <a:r>
              <a:rPr lang="es-AR" sz="2400" spc="16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s-AR" sz="2400" spc="-9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85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información</a:t>
            </a:r>
            <a:r>
              <a:rPr lang="es-AR" sz="2400" spc="-95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11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</a:t>
            </a:r>
            <a:r>
              <a:rPr lang="es-AR" sz="2400" spc="-85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135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cursos</a:t>
            </a:r>
            <a:r>
              <a:rPr lang="es-AR" sz="2400" spc="-9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12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s-AR" sz="2400" spc="-8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75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distancia</a:t>
            </a:r>
            <a:r>
              <a:rPr lang="es-AR" sz="2400" spc="-1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sz="2400" spc="85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en: </a:t>
            </a:r>
          </a:p>
          <a:p>
            <a:pPr algn="ctr">
              <a:lnSpc>
                <a:spcPts val="2130"/>
              </a:lnSpc>
              <a:spcBef>
                <a:spcPts val="1200"/>
              </a:spcBef>
              <a:spcAft>
                <a:spcPts val="1200"/>
              </a:spcAft>
            </a:pPr>
            <a:r>
              <a:rPr lang="es-AR" sz="2400" b="1" spc="85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www.came-educativa.com.ar</a:t>
            </a:r>
            <a:endParaRPr lang="es-AR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12825" y="5124853"/>
            <a:ext cx="1933956" cy="1368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40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/>
          <p:cNvGrpSpPr/>
          <p:nvPr/>
        </p:nvGrpSpPr>
        <p:grpSpPr>
          <a:xfrm rot="-10800000">
            <a:off x="10752000" y="0"/>
            <a:ext cx="1440000" cy="1440000"/>
            <a:chOff x="0" y="0"/>
            <a:chExt cx="6350000" cy="6339840"/>
          </a:xfrm>
          <a:solidFill>
            <a:srgbClr val="D3EAFA"/>
          </a:solidFill>
        </p:grpSpPr>
        <p:sp>
          <p:nvSpPr>
            <p:cNvPr id="17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" name="Group 6"/>
          <p:cNvGrpSpPr/>
          <p:nvPr/>
        </p:nvGrpSpPr>
        <p:grpSpPr>
          <a:xfrm rot="5400000">
            <a:off x="11324289" y="565587"/>
            <a:ext cx="576000" cy="576000"/>
            <a:chOff x="0" y="0"/>
            <a:chExt cx="6350000" cy="6339840"/>
          </a:xfrm>
          <a:solidFill>
            <a:srgbClr val="447AB7"/>
          </a:solidFill>
        </p:grpSpPr>
        <p:sp>
          <p:nvSpPr>
            <p:cNvPr id="21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2" name="Group 4"/>
          <p:cNvGrpSpPr/>
          <p:nvPr/>
        </p:nvGrpSpPr>
        <p:grpSpPr>
          <a:xfrm>
            <a:off x="11486" y="5419164"/>
            <a:ext cx="1440000" cy="1438835"/>
            <a:chOff x="0" y="0"/>
            <a:chExt cx="6350000" cy="6339840"/>
          </a:xfrm>
          <a:solidFill>
            <a:srgbClr val="D3EAFA"/>
          </a:solidFill>
        </p:grpSpPr>
        <p:sp>
          <p:nvSpPr>
            <p:cNvPr id="23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Temario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s-ES" dirty="0"/>
              <a:t>Formularios</a:t>
            </a:r>
          </a:p>
          <a:p>
            <a:r>
              <a:rPr lang="es-ES" dirty="0"/>
              <a:t>Debemos tener en cuenta</a:t>
            </a:r>
          </a:p>
          <a:p>
            <a:r>
              <a:rPr lang="es-ES" dirty="0"/>
              <a:t>Formularios online</a:t>
            </a:r>
          </a:p>
          <a:p>
            <a:pPr lvl="1"/>
            <a:r>
              <a:rPr lang="es-ES" dirty="0" err="1" smtClean="0"/>
              <a:t>Wufoo</a:t>
            </a:r>
            <a:endParaRPr lang="es-ES" dirty="0" smtClean="0"/>
          </a:p>
          <a:p>
            <a:pPr lvl="1"/>
            <a:r>
              <a:rPr lang="es-ES" dirty="0" err="1" smtClean="0"/>
              <a:t>Typeform</a:t>
            </a:r>
            <a:endParaRPr lang="es-ES" dirty="0" smtClean="0"/>
          </a:p>
          <a:p>
            <a:pPr lvl="1"/>
            <a:r>
              <a:rPr lang="es-ES" dirty="0" err="1" smtClean="0"/>
              <a:t>JotForm</a:t>
            </a:r>
            <a:endParaRPr lang="es-ES" dirty="0"/>
          </a:p>
          <a:p>
            <a:pPr lvl="1"/>
            <a:r>
              <a:rPr lang="es-ES" dirty="0" err="1"/>
              <a:t>Zoho</a:t>
            </a:r>
            <a:r>
              <a:rPr lang="es-ES" dirty="0"/>
              <a:t> </a:t>
            </a:r>
            <a:r>
              <a:rPr lang="es-ES" dirty="0" err="1" smtClean="0"/>
              <a:t>Forms</a:t>
            </a:r>
            <a:endParaRPr lang="es-ES" dirty="0"/>
          </a:p>
          <a:p>
            <a:pPr lvl="1"/>
            <a:r>
              <a:rPr lang="es-ES" dirty="0"/>
              <a:t>Google </a:t>
            </a:r>
            <a:r>
              <a:rPr lang="es-ES" dirty="0" err="1" smtClean="0"/>
              <a:t>Forms</a:t>
            </a:r>
            <a:endParaRPr lang="es-ES" dirty="0"/>
          </a:p>
          <a:p>
            <a:r>
              <a:rPr lang="es-ES" dirty="0"/>
              <a:t>Tipos de preguntas</a:t>
            </a:r>
          </a:p>
          <a:p>
            <a:r>
              <a:rPr lang="es-ES" dirty="0"/>
              <a:t>Secciones y distribuidores </a:t>
            </a:r>
          </a:p>
          <a:p>
            <a:r>
              <a:rPr lang="es-ES" dirty="0"/>
              <a:t>Configuración </a:t>
            </a:r>
          </a:p>
          <a:p>
            <a:r>
              <a:rPr lang="es-ES" dirty="0"/>
              <a:t>Compartir, publicar y respuestas</a:t>
            </a:r>
          </a:p>
          <a:p>
            <a:r>
              <a:rPr lang="es-ES" dirty="0"/>
              <a:t>Sitios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Formularios</a:t>
            </a:r>
            <a:r>
              <a:rPr lang="es-AR" dirty="0" smtClean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Nos permite realizar la </a:t>
            </a:r>
            <a:r>
              <a:rPr lang="es-ES" dirty="0"/>
              <a:t>comunicación con nuestros clientes o proveedores, mediante encuestas para retroalimentarnos con los datos que nos ofrezcan; también diseñaremos formularios web para recibir pedidos mediante Internet, sin necesidad de programación, pasos complicados ni costos </a:t>
            </a:r>
            <a:r>
              <a:rPr lang="es-ES" dirty="0" smtClean="0"/>
              <a:t>asociados.</a:t>
            </a:r>
          </a:p>
          <a:p>
            <a:r>
              <a:rPr lang="es-ES" dirty="0" smtClean="0"/>
              <a:t>Casos concretos de uso: recibir pedidos, realizar encuestas de productos o servicios ofrecidos.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Debemos tener en cuenta: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27638"/>
            <a:ext cx="10515600" cy="4849325"/>
          </a:xfrm>
        </p:spPr>
        <p:txBody>
          <a:bodyPr numCol="2"/>
          <a:lstStyle/>
          <a:p>
            <a:r>
              <a:rPr lang="es-ES" dirty="0"/>
              <a:t>1) Informar el objetivo.</a:t>
            </a:r>
          </a:p>
          <a:p>
            <a:r>
              <a:rPr lang="es-ES" dirty="0"/>
              <a:t>2) Proponer la misma secuencia que en una conversación real.</a:t>
            </a:r>
          </a:p>
          <a:p>
            <a:r>
              <a:rPr lang="es-ES" dirty="0"/>
              <a:t>3) Ofrecer las opciones de respuesta con la menor cantidad de ingreso de texto por parte del destinatario.</a:t>
            </a:r>
          </a:p>
          <a:p>
            <a:r>
              <a:rPr lang="es-ES" dirty="0"/>
              <a:t>4) Mantener relación 60/40.</a:t>
            </a:r>
          </a:p>
          <a:p>
            <a:r>
              <a:rPr lang="es-ES" dirty="0"/>
              <a:t>5) Probar como si fuera un navegante, controlar opción en el celular cambiando dirección.</a:t>
            </a:r>
          </a:p>
          <a:p>
            <a:r>
              <a:rPr lang="es-ES" dirty="0"/>
              <a:t>6) Compartir en todos los medios que necesite (sitio web, redes sociales). Diferencia entre vincular e </a:t>
            </a:r>
            <a:r>
              <a:rPr lang="es-ES" dirty="0" smtClean="0"/>
              <a:t>incrustar, link o embeber.</a:t>
            </a:r>
            <a:endParaRPr lang="es-ES" dirty="0"/>
          </a:p>
          <a:p>
            <a:r>
              <a:rPr lang="es-ES" dirty="0"/>
              <a:t>7) Siempre finalizar con un mensaje o pantalla de </a:t>
            </a:r>
            <a:r>
              <a:rPr lang="es-ES" dirty="0" smtClean="0"/>
              <a:t>despedida </a:t>
            </a:r>
            <a:r>
              <a:rPr lang="es-ES" dirty="0"/>
              <a:t>informando formas de </a:t>
            </a:r>
            <a:r>
              <a:rPr lang="es-ES" dirty="0" smtClean="0"/>
              <a:t>contacto, en el caso de corresponda email de confirmación.</a:t>
            </a:r>
            <a:endParaRPr lang="es-ES" dirty="0"/>
          </a:p>
          <a:p>
            <a:r>
              <a:rPr lang="es-ES" dirty="0"/>
              <a:t>8) Analizar los </a:t>
            </a:r>
            <a:r>
              <a:rPr lang="es-ES" dirty="0" smtClean="0"/>
              <a:t>resultados.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Formularios online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Wufoo</a:t>
            </a:r>
            <a:r>
              <a:rPr lang="es-E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://www.wufoo.com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Typeform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://www.typeform.com/es/formularios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JotForm</a:t>
            </a:r>
            <a:r>
              <a:rPr lang="en-US" dirty="0" smtClean="0"/>
              <a:t> </a:t>
            </a:r>
            <a:r>
              <a:rPr lang="en-US" dirty="0">
                <a:hlinkClick r:id="rId4"/>
              </a:rPr>
              <a:t>https://www.jotform.com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Zoho</a:t>
            </a:r>
            <a:r>
              <a:rPr lang="en-US" dirty="0"/>
              <a:t> </a:t>
            </a:r>
            <a:r>
              <a:rPr lang="en-US" dirty="0" smtClean="0"/>
              <a:t>Forms </a:t>
            </a:r>
            <a:r>
              <a:rPr lang="en-US" dirty="0">
                <a:hlinkClick r:id="rId5"/>
              </a:rPr>
              <a:t>https://www.zoho.com/forms/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Google </a:t>
            </a:r>
            <a:r>
              <a:rPr lang="es-ES" dirty="0" err="1" smtClean="0"/>
              <a:t>Forms</a:t>
            </a:r>
            <a:r>
              <a:rPr lang="es-ES" dirty="0" smtClean="0"/>
              <a:t> </a:t>
            </a:r>
            <a:r>
              <a:rPr lang="en-US" dirty="0">
                <a:hlinkClick r:id="rId6"/>
              </a:rPr>
              <a:t>https://docs.google.com/forms</a:t>
            </a:r>
            <a:r>
              <a:rPr lang="en-US" dirty="0" smtClean="0">
                <a:hlinkClick r:id="rId6"/>
              </a:rPr>
              <a:t>/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098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err="1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Wufoo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Wufoo</a:t>
            </a:r>
            <a:r>
              <a:rPr lang="es-E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://www.wufoo.com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s-ES" dirty="0" err="1"/>
              <a:t>SurveyMonkey</a:t>
            </a:r>
            <a:r>
              <a:rPr lang="es-ES" dirty="0"/>
              <a:t> incluye una gran variedad de plantillas, campos para subir archivos, excelente generador de informes.</a:t>
            </a:r>
          </a:p>
          <a:p>
            <a:r>
              <a:rPr lang="es-ES" dirty="0"/>
              <a:t>Precio: Gratuito para </a:t>
            </a:r>
            <a:r>
              <a:rPr lang="es-ES" dirty="0" smtClean="0"/>
              <a:t>5 </a:t>
            </a:r>
            <a:r>
              <a:rPr lang="es-ES" dirty="0"/>
              <a:t>formularios y hasta 100 entradas al mes. </a:t>
            </a:r>
            <a:r>
              <a:rPr lang="es-ES" dirty="0" smtClean="0"/>
              <a:t>Planes </a:t>
            </a:r>
            <a:r>
              <a:rPr lang="es-ES" dirty="0"/>
              <a:t>desde </a:t>
            </a:r>
            <a:r>
              <a:rPr lang="es-ES" dirty="0" smtClean="0"/>
              <a:t>u$s14.08 </a:t>
            </a:r>
            <a:r>
              <a:rPr lang="es-ES" dirty="0"/>
              <a:t>al mes para hasta 10 formularios y </a:t>
            </a:r>
            <a:r>
              <a:rPr lang="es-ES" dirty="0" smtClean="0"/>
              <a:t>1000 </a:t>
            </a:r>
            <a:r>
              <a:rPr lang="es-ES" dirty="0"/>
              <a:t>entradas.</a:t>
            </a:r>
            <a:endParaRPr lang="es-ES" dirty="0" smtClean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794073"/>
            <a:ext cx="5740229" cy="2674741"/>
          </a:xfrm>
        </p:spPr>
      </p:pic>
    </p:spTree>
    <p:extLst>
      <p:ext uri="{BB962C8B-B14F-4D97-AF65-F5344CB8AC3E}">
        <p14:creationId xmlns:p14="http://schemas.microsoft.com/office/powerpoint/2010/main" val="39302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err="1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Typeform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8271"/>
            <a:ext cx="5181600" cy="2226045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Typeform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https://www.typeform.com/es/formularios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s-ES" dirty="0" smtClean="0"/>
              <a:t>Muestra las preguntas en forma individual, pasa a la siguiente pregunta animando cada cambio, es otra forma de mostrar las preguntas.</a:t>
            </a:r>
          </a:p>
          <a:p>
            <a:r>
              <a:rPr lang="es-ES" dirty="0"/>
              <a:t>Precio: gratis hasta 10 campos en el formulario, 100 respuestas por mes. Planes desde 35u$s por mes con 1000 respuestas al </a:t>
            </a:r>
            <a:r>
              <a:rPr lang="es-ES" dirty="0" smtClean="0"/>
              <a:t>mes.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err="1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JotForm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JotForm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https://www.jotform.com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s-ES" dirty="0" smtClean="0"/>
              <a:t>Herramienta muy rápida y potente, muy fácil de emplear, ofrece gran variedad de modelos para elegir.</a:t>
            </a:r>
          </a:p>
          <a:p>
            <a:r>
              <a:rPr lang="es-ES" dirty="0" smtClean="0"/>
              <a:t>Precios: gratis hasta 5 formularios y 100 envíos al mes, los planes inician en 24u$s al mes por 1000 envíos y 25 formularios.</a:t>
            </a:r>
          </a:p>
          <a:p>
            <a:endParaRPr lang="es-ES" dirty="0" smtClean="0"/>
          </a:p>
        </p:txBody>
      </p:sp>
      <p:pic>
        <p:nvPicPr>
          <p:cNvPr id="6" name="Marcador de contenido 5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830493"/>
            <a:ext cx="5916021" cy="2673492"/>
          </a:xfrm>
        </p:spPr>
      </p:pic>
    </p:spTree>
    <p:extLst>
      <p:ext uri="{BB962C8B-B14F-4D97-AF65-F5344CB8AC3E}">
        <p14:creationId xmlns:p14="http://schemas.microsoft.com/office/powerpoint/2010/main" val="32422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err="1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Zoho</a:t>
            </a:r>
            <a:r>
              <a:rPr lang="es-ES" sz="4000" b="1" dirty="0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s-ES" sz="4000" b="1" dirty="0" err="1" smtClean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Forms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91" y="365125"/>
            <a:ext cx="4264426" cy="2124898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97527" y="2673927"/>
            <a:ext cx="10356273" cy="3503036"/>
          </a:xfrm>
        </p:spPr>
        <p:txBody>
          <a:bodyPr/>
          <a:lstStyle/>
          <a:p>
            <a:r>
              <a:rPr lang="en-US" dirty="0" err="1"/>
              <a:t>Zoho</a:t>
            </a:r>
            <a:r>
              <a:rPr lang="en-US" dirty="0"/>
              <a:t> Forms </a:t>
            </a:r>
            <a:r>
              <a:rPr lang="en-US" dirty="0">
                <a:hlinkClick r:id="rId3"/>
              </a:rPr>
              <a:t>https://www.zoho.com/forms/</a:t>
            </a:r>
            <a:endParaRPr lang="en-US" dirty="0"/>
          </a:p>
          <a:p>
            <a:r>
              <a:rPr lang="es-ES" dirty="0" smtClean="0"/>
              <a:t>Se integra </a:t>
            </a:r>
            <a:r>
              <a:rPr lang="es-ES" dirty="0"/>
              <a:t>a </a:t>
            </a:r>
            <a:r>
              <a:rPr lang="es-ES" dirty="0" err="1"/>
              <a:t>Zoho</a:t>
            </a:r>
            <a:r>
              <a:rPr lang="es-ES" dirty="0"/>
              <a:t> CRM o </a:t>
            </a:r>
            <a:r>
              <a:rPr lang="es-ES" dirty="0" err="1"/>
              <a:t>Zoho</a:t>
            </a:r>
            <a:r>
              <a:rPr lang="es-ES" dirty="0"/>
              <a:t> </a:t>
            </a:r>
            <a:r>
              <a:rPr lang="es-ES" dirty="0" err="1"/>
              <a:t>Creator</a:t>
            </a:r>
            <a:r>
              <a:rPr lang="es-ES" dirty="0"/>
              <a:t>, permite crear tareas y enviar emails de </a:t>
            </a:r>
            <a:r>
              <a:rPr lang="es-ES" dirty="0" err="1"/>
              <a:t>Zoho</a:t>
            </a:r>
            <a:r>
              <a:rPr lang="es-ES" dirty="0"/>
              <a:t> cuando se completan formularios, facilita el trabajo en equipo, se pueden aprobar las respuestas a los formularios (podría usarse para aprobar pedidos), ver estadísticas desde el celular.</a:t>
            </a:r>
          </a:p>
          <a:p>
            <a:r>
              <a:rPr lang="es-ES" dirty="0"/>
              <a:t>Precio: Gratis 3 formularios hasta 500 envíos al mes, planes desde u$s8 al mes con 10.000 envíos al mes para 1 usuario con acceso</a:t>
            </a:r>
            <a:r>
              <a:rPr lang="es-ES" dirty="0" smtClean="0"/>
              <a:t>. En planes de CRM se ofrece gratis.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892</Words>
  <Application>Microsoft Office PowerPoint</Application>
  <PresentationFormat>Panorámica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Tema de Office</vt:lpstr>
      <vt:lpstr>Presentación de PowerPoint</vt:lpstr>
      <vt:lpstr>Temario</vt:lpstr>
      <vt:lpstr>Formularios </vt:lpstr>
      <vt:lpstr>Debemos tener en cuenta:</vt:lpstr>
      <vt:lpstr>Formularios online</vt:lpstr>
      <vt:lpstr>Wufoo</vt:lpstr>
      <vt:lpstr>Typeform</vt:lpstr>
      <vt:lpstr>JotForm</vt:lpstr>
      <vt:lpstr>Zoho Forms</vt:lpstr>
      <vt:lpstr>Google Forms</vt:lpstr>
      <vt:lpstr>Tipos de preguntas</vt:lpstr>
      <vt:lpstr>Tipos de preguntas</vt:lpstr>
      <vt:lpstr>Secciones y distribuidores </vt:lpstr>
      <vt:lpstr>Configuración </vt:lpstr>
      <vt:lpstr>Compartir, publicar y respuestas</vt:lpstr>
      <vt:lpstr>Sitios web</vt:lpstr>
      <vt:lpstr>¿Preguntas?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</dc:creator>
  <cp:lastModifiedBy>biglore</cp:lastModifiedBy>
  <cp:revision>73</cp:revision>
  <dcterms:created xsi:type="dcterms:W3CDTF">2020-03-25T17:33:33Z</dcterms:created>
  <dcterms:modified xsi:type="dcterms:W3CDTF">2020-04-29T13:00:41Z</dcterms:modified>
</cp:coreProperties>
</file>