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ebp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1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7" r:id="rId3"/>
    <p:sldId id="316" r:id="rId4"/>
    <p:sldId id="315" r:id="rId5"/>
    <p:sldId id="293" r:id="rId6"/>
    <p:sldId id="312" r:id="rId7"/>
    <p:sldId id="321" r:id="rId8"/>
    <p:sldId id="322" r:id="rId9"/>
    <p:sldId id="320" r:id="rId10"/>
    <p:sldId id="324" r:id="rId11"/>
    <p:sldId id="323" r:id="rId12"/>
    <p:sldId id="257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AFA"/>
    <a:srgbClr val="00B0F0"/>
    <a:srgbClr val="000099"/>
    <a:srgbClr val="34A7DD"/>
    <a:srgbClr val="003399"/>
    <a:srgbClr val="006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0F91C-3D3E-4F02-A97F-43635CEBE3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D5C805B-0D0C-49A3-8621-986AE67064D2}">
      <dgm:prSet phldrT="[Texto]" custT="1"/>
      <dgm:spPr>
        <a:solidFill>
          <a:srgbClr val="000099"/>
        </a:solidFill>
      </dgm:spPr>
      <dgm:t>
        <a:bodyPr/>
        <a:lstStyle/>
        <a:p>
          <a:r>
            <a:rPr lang="es-AR" sz="2400" b="1" dirty="0" smtClean="0">
              <a:latin typeface="Segoe UI" panose="020B0502040204020203" pitchFamily="34" charset="0"/>
              <a:cs typeface="Segoe UI" panose="020B0502040204020203" pitchFamily="34" charset="0"/>
            </a:rPr>
            <a:t>1</a:t>
          </a:r>
        </a:p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Diagnóstico</a:t>
          </a:r>
          <a:endParaRPr lang="es-AR" sz="20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B7A3DE4-7AE7-4A73-A964-20D18746C6AF}" type="parTrans" cxnId="{B80BAA85-0AD7-402A-A09F-3FCDD9A835C4}">
      <dgm:prSet/>
      <dgm:spPr/>
      <dgm:t>
        <a:bodyPr/>
        <a:lstStyle/>
        <a:p>
          <a:endParaRPr lang="es-AR"/>
        </a:p>
      </dgm:t>
    </dgm:pt>
    <dgm:pt modelId="{E2623AEF-B132-4497-8D9E-B21D82BA921C}" type="sibTrans" cxnId="{B80BAA85-0AD7-402A-A09F-3FCDD9A835C4}">
      <dgm:prSet/>
      <dgm:spPr/>
      <dgm:t>
        <a:bodyPr/>
        <a:lstStyle/>
        <a:p>
          <a:endParaRPr lang="es-AR"/>
        </a:p>
      </dgm:t>
    </dgm:pt>
    <dgm:pt modelId="{08578DAC-7CDD-4F50-9873-A8A72E02EC3F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AR" sz="2400" b="1" dirty="0" smtClean="0">
              <a:latin typeface="Segoe UI" panose="020B0502040204020203" pitchFamily="34" charset="0"/>
              <a:cs typeface="Segoe UI" panose="020B0502040204020203" pitchFamily="34" charset="0"/>
            </a:rPr>
            <a:t>2</a:t>
          </a:r>
        </a:p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Plataformas</a:t>
          </a:r>
          <a:endParaRPr lang="es-AR" sz="20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3DA0D90-7E8E-46FD-B8A0-7B6B1925B099}" type="parTrans" cxnId="{CCDA38AF-2784-4DBE-8C3C-AD82BC514BCE}">
      <dgm:prSet/>
      <dgm:spPr/>
      <dgm:t>
        <a:bodyPr/>
        <a:lstStyle/>
        <a:p>
          <a:endParaRPr lang="es-AR"/>
        </a:p>
      </dgm:t>
    </dgm:pt>
    <dgm:pt modelId="{EA972B7A-FBF3-460D-85B7-E7893F8A18AA}" type="sibTrans" cxnId="{CCDA38AF-2784-4DBE-8C3C-AD82BC514BCE}">
      <dgm:prSet/>
      <dgm:spPr/>
      <dgm:t>
        <a:bodyPr/>
        <a:lstStyle/>
        <a:p>
          <a:endParaRPr lang="es-AR"/>
        </a:p>
      </dgm:t>
    </dgm:pt>
    <dgm:pt modelId="{02D13F4A-3C8F-4728-960D-4BD086C83EFD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AR" sz="2400" b="1" dirty="0" smtClean="0">
              <a:latin typeface="Segoe UI" panose="020B0502040204020203" pitchFamily="34" charset="0"/>
              <a:cs typeface="Segoe UI" panose="020B0502040204020203" pitchFamily="34" charset="0"/>
            </a:rPr>
            <a:t>3</a:t>
          </a:r>
        </a:p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Medios de Pago</a:t>
          </a:r>
          <a:endParaRPr lang="es-AR" sz="20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0719830-BF0D-42A7-88A6-40948505CB7E}" type="parTrans" cxnId="{D1F80FE9-8820-4F54-903D-EAE6ADC597C5}">
      <dgm:prSet/>
      <dgm:spPr/>
      <dgm:t>
        <a:bodyPr/>
        <a:lstStyle/>
        <a:p>
          <a:endParaRPr lang="es-AR"/>
        </a:p>
      </dgm:t>
    </dgm:pt>
    <dgm:pt modelId="{470C8813-C2D7-4B84-AABE-282EE29B8320}" type="sibTrans" cxnId="{D1F80FE9-8820-4F54-903D-EAE6ADC597C5}">
      <dgm:prSet/>
      <dgm:spPr/>
      <dgm:t>
        <a:bodyPr/>
        <a:lstStyle/>
        <a:p>
          <a:endParaRPr lang="es-AR"/>
        </a:p>
      </dgm:t>
    </dgm:pt>
    <dgm:pt modelId="{3EB9F6A6-EA5C-45D6-8CC6-F397B54CB2DB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AR" sz="2400" b="1" dirty="0" smtClean="0">
              <a:latin typeface="Segoe UI" panose="020B0502040204020203" pitchFamily="34" charset="0"/>
              <a:cs typeface="Segoe UI" panose="020B0502040204020203" pitchFamily="34" charset="0"/>
            </a:rPr>
            <a:t>4</a:t>
          </a:r>
        </a:p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Logística y Distribución</a:t>
          </a:r>
          <a:endParaRPr lang="es-AR" sz="20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4364DF2-F3F4-4DB6-B96E-A32CEEB966E5}" type="parTrans" cxnId="{72C70B44-39D8-4144-B2E2-FE9E1D0A8019}">
      <dgm:prSet/>
      <dgm:spPr/>
      <dgm:t>
        <a:bodyPr/>
        <a:lstStyle/>
        <a:p>
          <a:endParaRPr lang="es-AR"/>
        </a:p>
      </dgm:t>
    </dgm:pt>
    <dgm:pt modelId="{1B1FEE60-7618-4C6C-B3C1-B4649F18E039}" type="sibTrans" cxnId="{72C70B44-39D8-4144-B2E2-FE9E1D0A8019}">
      <dgm:prSet/>
      <dgm:spPr/>
      <dgm:t>
        <a:bodyPr/>
        <a:lstStyle/>
        <a:p>
          <a:endParaRPr lang="es-AR"/>
        </a:p>
      </dgm:t>
    </dgm:pt>
    <dgm:pt modelId="{B43816AE-28C0-4AB2-8FF8-12725924100C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AR" sz="2400" b="1" dirty="0" smtClean="0">
              <a:latin typeface="Segoe UI" panose="020B0502040204020203" pitchFamily="34" charset="0"/>
              <a:cs typeface="Segoe UI" panose="020B0502040204020203" pitchFamily="34" charset="0"/>
            </a:rPr>
            <a:t>5</a:t>
          </a:r>
        </a:p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Promociones y Ofertas</a:t>
          </a:r>
        </a:p>
      </dgm:t>
    </dgm:pt>
    <dgm:pt modelId="{9C57E7D7-210B-4713-BE85-006502C040BF}" type="parTrans" cxnId="{D1AC1D92-3E1A-4A9A-BFE0-EFD716196286}">
      <dgm:prSet/>
      <dgm:spPr/>
      <dgm:t>
        <a:bodyPr/>
        <a:lstStyle/>
        <a:p>
          <a:endParaRPr lang="es-AR"/>
        </a:p>
      </dgm:t>
    </dgm:pt>
    <dgm:pt modelId="{AD1C65DD-40AA-4228-923E-412C0B3D6851}" type="sibTrans" cxnId="{D1AC1D92-3E1A-4A9A-BFE0-EFD716196286}">
      <dgm:prSet/>
      <dgm:spPr/>
      <dgm:t>
        <a:bodyPr/>
        <a:lstStyle/>
        <a:p>
          <a:endParaRPr lang="es-AR"/>
        </a:p>
      </dgm:t>
    </dgm:pt>
    <dgm:pt modelId="{1C2132BA-31A0-47CF-912A-DAE18564C0D5}" type="pres">
      <dgm:prSet presAssocID="{C870F91C-3D3E-4F02-A97F-43635CEBE3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1118FDE-0518-4A2A-8571-E69AC4AB4CF5}" type="pres">
      <dgm:prSet presAssocID="{3D5C805B-0D0C-49A3-8621-986AE67064D2}" presName="node" presStyleLbl="node1" presStyleIdx="0" presStyleCnt="5" custScaleX="118161" custScaleY="11816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A827FB2-1FB6-42CC-857C-4C4C355E8498}" type="pres">
      <dgm:prSet presAssocID="{E2623AEF-B132-4497-8D9E-B21D82BA921C}" presName="sibTrans" presStyleLbl="sibTrans2D1" presStyleIdx="0" presStyleCnt="5"/>
      <dgm:spPr/>
      <dgm:t>
        <a:bodyPr/>
        <a:lstStyle/>
        <a:p>
          <a:endParaRPr lang="es-AR"/>
        </a:p>
      </dgm:t>
    </dgm:pt>
    <dgm:pt modelId="{EF87C65A-D637-46E3-AAA6-2467C95C0DBC}" type="pres">
      <dgm:prSet presAssocID="{E2623AEF-B132-4497-8D9E-B21D82BA921C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97C0C457-DA53-456E-9AC0-04FFBAA8955B}" type="pres">
      <dgm:prSet presAssocID="{08578DAC-7CDD-4F50-9873-A8A72E02EC3F}" presName="node" presStyleLbl="node1" presStyleIdx="1" presStyleCnt="5" custScaleX="118161" custScaleY="118161" custRadScaleRad="167380" custRadScaleInc="2044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70FE9F-43B1-4DFD-BF15-F0C9A7A53301}" type="pres">
      <dgm:prSet presAssocID="{EA972B7A-FBF3-460D-85B7-E7893F8A18AA}" presName="sibTrans" presStyleLbl="sibTrans2D1" presStyleIdx="1" presStyleCnt="5"/>
      <dgm:spPr/>
      <dgm:t>
        <a:bodyPr/>
        <a:lstStyle/>
        <a:p>
          <a:endParaRPr lang="es-AR"/>
        </a:p>
      </dgm:t>
    </dgm:pt>
    <dgm:pt modelId="{A7BC88CF-A3D2-4196-A180-511CB75A39CE}" type="pres">
      <dgm:prSet presAssocID="{EA972B7A-FBF3-460D-85B7-E7893F8A18AA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6EC6449D-9C1B-42CB-85BE-C11BEE4E3D31}" type="pres">
      <dgm:prSet presAssocID="{02D13F4A-3C8F-4728-960D-4BD086C83EFD}" presName="node" presStyleLbl="node1" presStyleIdx="2" presStyleCnt="5" custScaleX="118161" custScaleY="118161" custRadScaleRad="149311" custRadScaleInc="-5888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D60B24-6368-45D9-8A44-BAD99318256E}" type="pres">
      <dgm:prSet presAssocID="{470C8813-C2D7-4B84-AABE-282EE29B8320}" presName="sibTrans" presStyleLbl="sibTrans2D1" presStyleIdx="2" presStyleCnt="5" custLinFactNeighborX="-6218"/>
      <dgm:spPr/>
      <dgm:t>
        <a:bodyPr/>
        <a:lstStyle/>
        <a:p>
          <a:endParaRPr lang="es-AR"/>
        </a:p>
      </dgm:t>
    </dgm:pt>
    <dgm:pt modelId="{C2577DD2-CA90-48CC-A414-9E4D9BDE8EF8}" type="pres">
      <dgm:prSet presAssocID="{470C8813-C2D7-4B84-AABE-282EE29B8320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91976845-2B6B-437C-A5EA-C718AB35513C}" type="pres">
      <dgm:prSet presAssocID="{3EB9F6A6-EA5C-45D6-8CC6-F397B54CB2DB}" presName="node" presStyleLbl="node1" presStyleIdx="3" presStyleCnt="5" custScaleX="118161" custScaleY="118161" custRadScaleRad="147492" custRadScaleInc="5760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30983E9-8D79-47CA-89D4-B83CE6A82A67}" type="pres">
      <dgm:prSet presAssocID="{1B1FEE60-7618-4C6C-B3C1-B4649F18E039}" presName="sibTrans" presStyleLbl="sibTrans2D1" presStyleIdx="3" presStyleCnt="5"/>
      <dgm:spPr/>
      <dgm:t>
        <a:bodyPr/>
        <a:lstStyle/>
        <a:p>
          <a:endParaRPr lang="es-AR"/>
        </a:p>
      </dgm:t>
    </dgm:pt>
    <dgm:pt modelId="{D859D368-DC60-4006-A535-A3740AB08462}" type="pres">
      <dgm:prSet presAssocID="{1B1FEE60-7618-4C6C-B3C1-B4649F18E039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4E064B45-A520-4F64-B971-5BD53493A12F}" type="pres">
      <dgm:prSet presAssocID="{B43816AE-28C0-4AB2-8FF8-12725924100C}" presName="node" presStyleLbl="node1" presStyleIdx="4" presStyleCnt="5" custScaleX="118161" custScaleY="118161" custRadScaleRad="177014" custRadScaleInc="-2207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005AB8B-BBBB-4884-9624-64910A2EDD54}" type="pres">
      <dgm:prSet presAssocID="{AD1C65DD-40AA-4228-923E-412C0B3D6851}" presName="sibTrans" presStyleLbl="sibTrans2D1" presStyleIdx="4" presStyleCnt="5" custLinFactNeighborX="7782" custLinFactNeighborY="-11590"/>
      <dgm:spPr/>
      <dgm:t>
        <a:bodyPr/>
        <a:lstStyle/>
        <a:p>
          <a:endParaRPr lang="es-AR"/>
        </a:p>
      </dgm:t>
    </dgm:pt>
    <dgm:pt modelId="{8BEF5D54-8C19-481C-8D09-266F340DA0F5}" type="pres">
      <dgm:prSet presAssocID="{AD1C65DD-40AA-4228-923E-412C0B3D6851}" presName="connectorText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CCDA38AF-2784-4DBE-8C3C-AD82BC514BCE}" srcId="{C870F91C-3D3E-4F02-A97F-43635CEBE35B}" destId="{08578DAC-7CDD-4F50-9873-A8A72E02EC3F}" srcOrd="1" destOrd="0" parTransId="{53DA0D90-7E8E-46FD-B8A0-7B6B1925B099}" sibTransId="{EA972B7A-FBF3-460D-85B7-E7893F8A18AA}"/>
    <dgm:cxn modelId="{31C75723-49DE-4C1F-BBB7-D9518A7B3C62}" type="presOf" srcId="{AD1C65DD-40AA-4228-923E-412C0B3D6851}" destId="{1005AB8B-BBBB-4884-9624-64910A2EDD54}" srcOrd="0" destOrd="0" presId="urn:microsoft.com/office/officeart/2005/8/layout/cycle2"/>
    <dgm:cxn modelId="{E54343D1-8CFF-4993-B81E-BB63F4AB1791}" type="presOf" srcId="{EA972B7A-FBF3-460D-85B7-E7893F8A18AA}" destId="{A7BC88CF-A3D2-4196-A180-511CB75A39CE}" srcOrd="1" destOrd="0" presId="urn:microsoft.com/office/officeart/2005/8/layout/cycle2"/>
    <dgm:cxn modelId="{D71C64F3-FD2E-4D1A-BBC5-756124CFD0B8}" type="presOf" srcId="{B43816AE-28C0-4AB2-8FF8-12725924100C}" destId="{4E064B45-A520-4F64-B971-5BD53493A12F}" srcOrd="0" destOrd="0" presId="urn:microsoft.com/office/officeart/2005/8/layout/cycle2"/>
    <dgm:cxn modelId="{D1F80FE9-8820-4F54-903D-EAE6ADC597C5}" srcId="{C870F91C-3D3E-4F02-A97F-43635CEBE35B}" destId="{02D13F4A-3C8F-4728-960D-4BD086C83EFD}" srcOrd="2" destOrd="0" parTransId="{10719830-BF0D-42A7-88A6-40948505CB7E}" sibTransId="{470C8813-C2D7-4B84-AABE-282EE29B8320}"/>
    <dgm:cxn modelId="{98F79D39-989A-4EA3-A6DF-9C7D65D4CCA2}" type="presOf" srcId="{08578DAC-7CDD-4F50-9873-A8A72E02EC3F}" destId="{97C0C457-DA53-456E-9AC0-04FFBAA8955B}" srcOrd="0" destOrd="0" presId="urn:microsoft.com/office/officeart/2005/8/layout/cycle2"/>
    <dgm:cxn modelId="{532B4953-F588-449E-B4FD-7DAD9F5C5522}" type="presOf" srcId="{1B1FEE60-7618-4C6C-B3C1-B4649F18E039}" destId="{530983E9-8D79-47CA-89D4-B83CE6A82A67}" srcOrd="0" destOrd="0" presId="urn:microsoft.com/office/officeart/2005/8/layout/cycle2"/>
    <dgm:cxn modelId="{3F83F4A0-EB17-4160-B13C-F45B5AC73BB7}" type="presOf" srcId="{3EB9F6A6-EA5C-45D6-8CC6-F397B54CB2DB}" destId="{91976845-2B6B-437C-A5EA-C718AB35513C}" srcOrd="0" destOrd="0" presId="urn:microsoft.com/office/officeart/2005/8/layout/cycle2"/>
    <dgm:cxn modelId="{685F111C-6725-43F4-8EC3-FC959F1E8B7E}" type="presOf" srcId="{E2623AEF-B132-4497-8D9E-B21D82BA921C}" destId="{EF87C65A-D637-46E3-AAA6-2467C95C0DBC}" srcOrd="1" destOrd="0" presId="urn:microsoft.com/office/officeart/2005/8/layout/cycle2"/>
    <dgm:cxn modelId="{39AB3B03-7A4E-47A8-AA23-8CE5D95CC8D6}" type="presOf" srcId="{EA972B7A-FBF3-460D-85B7-E7893F8A18AA}" destId="{3F70FE9F-43B1-4DFD-BF15-F0C9A7A53301}" srcOrd="0" destOrd="0" presId="urn:microsoft.com/office/officeart/2005/8/layout/cycle2"/>
    <dgm:cxn modelId="{8B893E80-3999-4F74-9A43-8A060E3A71E9}" type="presOf" srcId="{470C8813-C2D7-4B84-AABE-282EE29B8320}" destId="{18D60B24-6368-45D9-8A44-BAD99318256E}" srcOrd="0" destOrd="0" presId="urn:microsoft.com/office/officeart/2005/8/layout/cycle2"/>
    <dgm:cxn modelId="{24CE5A36-BB79-4606-BB3B-DDF2975E885F}" type="presOf" srcId="{470C8813-C2D7-4B84-AABE-282EE29B8320}" destId="{C2577DD2-CA90-48CC-A414-9E4D9BDE8EF8}" srcOrd="1" destOrd="0" presId="urn:microsoft.com/office/officeart/2005/8/layout/cycle2"/>
    <dgm:cxn modelId="{72C70B44-39D8-4144-B2E2-FE9E1D0A8019}" srcId="{C870F91C-3D3E-4F02-A97F-43635CEBE35B}" destId="{3EB9F6A6-EA5C-45D6-8CC6-F397B54CB2DB}" srcOrd="3" destOrd="0" parTransId="{C4364DF2-F3F4-4DB6-B96E-A32CEEB966E5}" sibTransId="{1B1FEE60-7618-4C6C-B3C1-B4649F18E039}"/>
    <dgm:cxn modelId="{B80BAA85-0AD7-402A-A09F-3FCDD9A835C4}" srcId="{C870F91C-3D3E-4F02-A97F-43635CEBE35B}" destId="{3D5C805B-0D0C-49A3-8621-986AE67064D2}" srcOrd="0" destOrd="0" parTransId="{6B7A3DE4-7AE7-4A73-A964-20D18746C6AF}" sibTransId="{E2623AEF-B132-4497-8D9E-B21D82BA921C}"/>
    <dgm:cxn modelId="{1C3D708C-59AC-4B28-A9A6-633B800D0E72}" type="presOf" srcId="{1B1FEE60-7618-4C6C-B3C1-B4649F18E039}" destId="{D859D368-DC60-4006-A535-A3740AB08462}" srcOrd="1" destOrd="0" presId="urn:microsoft.com/office/officeart/2005/8/layout/cycle2"/>
    <dgm:cxn modelId="{969675F4-EA1E-4AD1-A51A-ABC0E422269E}" type="presOf" srcId="{02D13F4A-3C8F-4728-960D-4BD086C83EFD}" destId="{6EC6449D-9C1B-42CB-85BE-C11BEE4E3D31}" srcOrd="0" destOrd="0" presId="urn:microsoft.com/office/officeart/2005/8/layout/cycle2"/>
    <dgm:cxn modelId="{B3E9C472-9CAF-4D72-9737-053C1A17472C}" type="presOf" srcId="{C870F91C-3D3E-4F02-A97F-43635CEBE35B}" destId="{1C2132BA-31A0-47CF-912A-DAE18564C0D5}" srcOrd="0" destOrd="0" presId="urn:microsoft.com/office/officeart/2005/8/layout/cycle2"/>
    <dgm:cxn modelId="{C6F4D90F-45A5-48EC-B194-BF17FCF6888E}" type="presOf" srcId="{E2623AEF-B132-4497-8D9E-B21D82BA921C}" destId="{3A827FB2-1FB6-42CC-857C-4C4C355E8498}" srcOrd="0" destOrd="0" presId="urn:microsoft.com/office/officeart/2005/8/layout/cycle2"/>
    <dgm:cxn modelId="{86210A7A-67E3-4B25-98C0-E7C81D101366}" type="presOf" srcId="{AD1C65DD-40AA-4228-923E-412C0B3D6851}" destId="{8BEF5D54-8C19-481C-8D09-266F340DA0F5}" srcOrd="1" destOrd="0" presId="urn:microsoft.com/office/officeart/2005/8/layout/cycle2"/>
    <dgm:cxn modelId="{93E44469-2AAA-4FBC-871F-EF6593FBE475}" type="presOf" srcId="{3D5C805B-0D0C-49A3-8621-986AE67064D2}" destId="{31118FDE-0518-4A2A-8571-E69AC4AB4CF5}" srcOrd="0" destOrd="0" presId="urn:microsoft.com/office/officeart/2005/8/layout/cycle2"/>
    <dgm:cxn modelId="{D1AC1D92-3E1A-4A9A-BFE0-EFD716196286}" srcId="{C870F91C-3D3E-4F02-A97F-43635CEBE35B}" destId="{B43816AE-28C0-4AB2-8FF8-12725924100C}" srcOrd="4" destOrd="0" parTransId="{9C57E7D7-210B-4713-BE85-006502C040BF}" sibTransId="{AD1C65DD-40AA-4228-923E-412C0B3D6851}"/>
    <dgm:cxn modelId="{AE44CB77-5394-49DA-BEE3-4C45A0159D47}" type="presParOf" srcId="{1C2132BA-31A0-47CF-912A-DAE18564C0D5}" destId="{31118FDE-0518-4A2A-8571-E69AC4AB4CF5}" srcOrd="0" destOrd="0" presId="urn:microsoft.com/office/officeart/2005/8/layout/cycle2"/>
    <dgm:cxn modelId="{F9EC8D9B-4C1A-45E6-91F7-A677CC157C86}" type="presParOf" srcId="{1C2132BA-31A0-47CF-912A-DAE18564C0D5}" destId="{3A827FB2-1FB6-42CC-857C-4C4C355E8498}" srcOrd="1" destOrd="0" presId="urn:microsoft.com/office/officeart/2005/8/layout/cycle2"/>
    <dgm:cxn modelId="{9DF5BC60-7A43-46AF-978D-F2201FE0F420}" type="presParOf" srcId="{3A827FB2-1FB6-42CC-857C-4C4C355E8498}" destId="{EF87C65A-D637-46E3-AAA6-2467C95C0DBC}" srcOrd="0" destOrd="0" presId="urn:microsoft.com/office/officeart/2005/8/layout/cycle2"/>
    <dgm:cxn modelId="{3B859346-0A30-4728-BB3B-C3065A792D43}" type="presParOf" srcId="{1C2132BA-31A0-47CF-912A-DAE18564C0D5}" destId="{97C0C457-DA53-456E-9AC0-04FFBAA8955B}" srcOrd="2" destOrd="0" presId="urn:microsoft.com/office/officeart/2005/8/layout/cycle2"/>
    <dgm:cxn modelId="{EB8B2C87-2D08-4ABC-A91B-00D3C35F613E}" type="presParOf" srcId="{1C2132BA-31A0-47CF-912A-DAE18564C0D5}" destId="{3F70FE9F-43B1-4DFD-BF15-F0C9A7A53301}" srcOrd="3" destOrd="0" presId="urn:microsoft.com/office/officeart/2005/8/layout/cycle2"/>
    <dgm:cxn modelId="{6215C34B-8B5F-4F02-841E-FD92589524DB}" type="presParOf" srcId="{3F70FE9F-43B1-4DFD-BF15-F0C9A7A53301}" destId="{A7BC88CF-A3D2-4196-A180-511CB75A39CE}" srcOrd="0" destOrd="0" presId="urn:microsoft.com/office/officeart/2005/8/layout/cycle2"/>
    <dgm:cxn modelId="{CD680152-6D85-48BA-B0D8-028384C441BA}" type="presParOf" srcId="{1C2132BA-31A0-47CF-912A-DAE18564C0D5}" destId="{6EC6449D-9C1B-42CB-85BE-C11BEE4E3D31}" srcOrd="4" destOrd="0" presId="urn:microsoft.com/office/officeart/2005/8/layout/cycle2"/>
    <dgm:cxn modelId="{79C3DB89-3782-44BB-AC6F-82C53CA41606}" type="presParOf" srcId="{1C2132BA-31A0-47CF-912A-DAE18564C0D5}" destId="{18D60B24-6368-45D9-8A44-BAD99318256E}" srcOrd="5" destOrd="0" presId="urn:microsoft.com/office/officeart/2005/8/layout/cycle2"/>
    <dgm:cxn modelId="{B04137AF-66E9-4329-B074-01A6801651D6}" type="presParOf" srcId="{18D60B24-6368-45D9-8A44-BAD99318256E}" destId="{C2577DD2-CA90-48CC-A414-9E4D9BDE8EF8}" srcOrd="0" destOrd="0" presId="urn:microsoft.com/office/officeart/2005/8/layout/cycle2"/>
    <dgm:cxn modelId="{979456F0-67F6-4B57-95AB-487E1DECB5DC}" type="presParOf" srcId="{1C2132BA-31A0-47CF-912A-DAE18564C0D5}" destId="{91976845-2B6B-437C-A5EA-C718AB35513C}" srcOrd="6" destOrd="0" presId="urn:microsoft.com/office/officeart/2005/8/layout/cycle2"/>
    <dgm:cxn modelId="{911A8355-37F7-43DD-9F57-DF8424DA941D}" type="presParOf" srcId="{1C2132BA-31A0-47CF-912A-DAE18564C0D5}" destId="{530983E9-8D79-47CA-89D4-B83CE6A82A67}" srcOrd="7" destOrd="0" presId="urn:microsoft.com/office/officeart/2005/8/layout/cycle2"/>
    <dgm:cxn modelId="{429E8A36-ADB0-431A-AA40-70C661A8C31B}" type="presParOf" srcId="{530983E9-8D79-47CA-89D4-B83CE6A82A67}" destId="{D859D368-DC60-4006-A535-A3740AB08462}" srcOrd="0" destOrd="0" presId="urn:microsoft.com/office/officeart/2005/8/layout/cycle2"/>
    <dgm:cxn modelId="{573A51CC-0FE9-470A-881C-55890D506F78}" type="presParOf" srcId="{1C2132BA-31A0-47CF-912A-DAE18564C0D5}" destId="{4E064B45-A520-4F64-B971-5BD53493A12F}" srcOrd="8" destOrd="0" presId="urn:microsoft.com/office/officeart/2005/8/layout/cycle2"/>
    <dgm:cxn modelId="{3955AB09-4F5B-485A-A697-8767BDF1B0A2}" type="presParOf" srcId="{1C2132BA-31A0-47CF-912A-DAE18564C0D5}" destId="{1005AB8B-BBBB-4884-9624-64910A2EDD54}" srcOrd="9" destOrd="0" presId="urn:microsoft.com/office/officeart/2005/8/layout/cycle2"/>
    <dgm:cxn modelId="{C82DC6A6-12F3-49A0-A97A-0D8F9E08CF9A}" type="presParOf" srcId="{1005AB8B-BBBB-4884-9624-64910A2EDD54}" destId="{8BEF5D54-8C19-481C-8D09-266F340DA0F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70F91C-3D3E-4F02-A97F-43635CEBE3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D5C805B-0D0C-49A3-8621-986AE67064D2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Analizar</a:t>
          </a:r>
          <a:endParaRPr lang="es-AR" sz="20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B7A3DE4-7AE7-4A73-A964-20D18746C6AF}" type="parTrans" cxnId="{B80BAA85-0AD7-402A-A09F-3FCDD9A835C4}">
      <dgm:prSet/>
      <dgm:spPr/>
      <dgm:t>
        <a:bodyPr/>
        <a:lstStyle/>
        <a:p>
          <a:endParaRPr lang="es-AR"/>
        </a:p>
      </dgm:t>
    </dgm:pt>
    <dgm:pt modelId="{E2623AEF-B132-4497-8D9E-B21D82BA921C}" type="sibTrans" cxnId="{B80BAA85-0AD7-402A-A09F-3FCDD9A835C4}">
      <dgm:prSet/>
      <dgm:spPr/>
      <dgm:t>
        <a:bodyPr/>
        <a:lstStyle/>
        <a:p>
          <a:endParaRPr lang="es-AR"/>
        </a:p>
      </dgm:t>
    </dgm:pt>
    <dgm:pt modelId="{08578DAC-7CDD-4F50-9873-A8A72E02EC3F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Evaluar</a:t>
          </a:r>
          <a:endParaRPr lang="es-AR" sz="20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3DA0D90-7E8E-46FD-B8A0-7B6B1925B099}" type="parTrans" cxnId="{CCDA38AF-2784-4DBE-8C3C-AD82BC514BCE}">
      <dgm:prSet/>
      <dgm:spPr/>
      <dgm:t>
        <a:bodyPr/>
        <a:lstStyle/>
        <a:p>
          <a:endParaRPr lang="es-AR"/>
        </a:p>
      </dgm:t>
    </dgm:pt>
    <dgm:pt modelId="{EA972B7A-FBF3-460D-85B7-E7893F8A18AA}" type="sibTrans" cxnId="{CCDA38AF-2784-4DBE-8C3C-AD82BC514BCE}">
      <dgm:prSet/>
      <dgm:spPr/>
      <dgm:t>
        <a:bodyPr/>
        <a:lstStyle/>
        <a:p>
          <a:endParaRPr lang="es-AR"/>
        </a:p>
      </dgm:t>
    </dgm:pt>
    <dgm:pt modelId="{02D13F4A-3C8F-4728-960D-4BD086C83EFD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AR" sz="2000" dirty="0" smtClean="0">
              <a:latin typeface="Segoe UI" panose="020B0502040204020203" pitchFamily="34" charset="0"/>
              <a:cs typeface="Segoe UI" panose="020B0502040204020203" pitchFamily="34" charset="0"/>
            </a:rPr>
            <a:t>Elegir</a:t>
          </a:r>
          <a:endParaRPr lang="es-AR" sz="20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0719830-BF0D-42A7-88A6-40948505CB7E}" type="parTrans" cxnId="{D1F80FE9-8820-4F54-903D-EAE6ADC597C5}">
      <dgm:prSet/>
      <dgm:spPr/>
      <dgm:t>
        <a:bodyPr/>
        <a:lstStyle/>
        <a:p>
          <a:endParaRPr lang="es-AR"/>
        </a:p>
      </dgm:t>
    </dgm:pt>
    <dgm:pt modelId="{470C8813-C2D7-4B84-AABE-282EE29B8320}" type="sibTrans" cxnId="{D1F80FE9-8820-4F54-903D-EAE6ADC597C5}">
      <dgm:prSet/>
      <dgm:spPr/>
      <dgm:t>
        <a:bodyPr/>
        <a:lstStyle/>
        <a:p>
          <a:endParaRPr lang="es-AR"/>
        </a:p>
      </dgm:t>
    </dgm:pt>
    <dgm:pt modelId="{1C2132BA-31A0-47CF-912A-DAE18564C0D5}" type="pres">
      <dgm:prSet presAssocID="{C870F91C-3D3E-4F02-A97F-43635CEBE3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1118FDE-0518-4A2A-8571-E69AC4AB4CF5}" type="pres">
      <dgm:prSet presAssocID="{3D5C805B-0D0C-49A3-8621-986AE67064D2}" presName="node" presStyleLbl="node1" presStyleIdx="0" presStyleCnt="3" custScaleX="129687" custScaleY="85786" custRadScaleRad="101632" custRadScaleInc="1714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A827FB2-1FB6-42CC-857C-4C4C355E8498}" type="pres">
      <dgm:prSet presAssocID="{E2623AEF-B132-4497-8D9E-B21D82BA921C}" presName="sibTrans" presStyleLbl="sibTrans2D1" presStyleIdx="0" presStyleCnt="3" custScaleX="89894"/>
      <dgm:spPr/>
      <dgm:t>
        <a:bodyPr/>
        <a:lstStyle/>
        <a:p>
          <a:endParaRPr lang="es-AR"/>
        </a:p>
      </dgm:t>
    </dgm:pt>
    <dgm:pt modelId="{EF87C65A-D637-46E3-AAA6-2467C95C0DBC}" type="pres">
      <dgm:prSet presAssocID="{E2623AEF-B132-4497-8D9E-B21D82BA921C}" presName="connectorText" presStyleLbl="sibTrans2D1" presStyleIdx="0" presStyleCnt="3"/>
      <dgm:spPr/>
      <dgm:t>
        <a:bodyPr/>
        <a:lstStyle/>
        <a:p>
          <a:endParaRPr lang="es-AR"/>
        </a:p>
      </dgm:t>
    </dgm:pt>
    <dgm:pt modelId="{97C0C457-DA53-456E-9AC0-04FFBAA8955B}" type="pres">
      <dgm:prSet presAssocID="{08578DAC-7CDD-4F50-9873-A8A72E02EC3F}" presName="node" presStyleLbl="node1" presStyleIdx="1" presStyleCnt="3" custScaleX="115830" custScaleY="85572" custRadScaleRad="156142" custRadScaleInc="1829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70FE9F-43B1-4DFD-BF15-F0C9A7A53301}" type="pres">
      <dgm:prSet presAssocID="{EA972B7A-FBF3-460D-85B7-E7893F8A18AA}" presName="sibTrans" presStyleLbl="sibTrans2D1" presStyleIdx="1" presStyleCnt="3"/>
      <dgm:spPr/>
      <dgm:t>
        <a:bodyPr/>
        <a:lstStyle/>
        <a:p>
          <a:endParaRPr lang="es-AR"/>
        </a:p>
      </dgm:t>
    </dgm:pt>
    <dgm:pt modelId="{A7BC88CF-A3D2-4196-A180-511CB75A39CE}" type="pres">
      <dgm:prSet presAssocID="{EA972B7A-FBF3-460D-85B7-E7893F8A18AA}" presName="connectorText" presStyleLbl="sibTrans2D1" presStyleIdx="1" presStyleCnt="3"/>
      <dgm:spPr/>
      <dgm:t>
        <a:bodyPr/>
        <a:lstStyle/>
        <a:p>
          <a:endParaRPr lang="es-AR"/>
        </a:p>
      </dgm:t>
    </dgm:pt>
    <dgm:pt modelId="{6EC6449D-9C1B-42CB-85BE-C11BEE4E3D31}" type="pres">
      <dgm:prSet presAssocID="{02D13F4A-3C8F-4728-960D-4BD086C83EFD}" presName="node" presStyleLbl="node1" presStyleIdx="2" presStyleCnt="3" custScaleX="115830" custScaleY="88192" custRadScaleRad="93305" custRadScaleInc="-827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D60B24-6368-45D9-8A44-BAD99318256E}" type="pres">
      <dgm:prSet presAssocID="{470C8813-C2D7-4B84-AABE-282EE29B8320}" presName="sibTrans" presStyleLbl="sibTrans2D1" presStyleIdx="2" presStyleCnt="3"/>
      <dgm:spPr/>
      <dgm:t>
        <a:bodyPr/>
        <a:lstStyle/>
        <a:p>
          <a:endParaRPr lang="es-AR"/>
        </a:p>
      </dgm:t>
    </dgm:pt>
    <dgm:pt modelId="{C2577DD2-CA90-48CC-A414-9E4D9BDE8EF8}" type="pres">
      <dgm:prSet presAssocID="{470C8813-C2D7-4B84-AABE-282EE29B8320}" presName="connectorText" presStyleLbl="sibTrans2D1" presStyleIdx="2" presStyleCnt="3"/>
      <dgm:spPr/>
      <dgm:t>
        <a:bodyPr/>
        <a:lstStyle/>
        <a:p>
          <a:endParaRPr lang="es-AR"/>
        </a:p>
      </dgm:t>
    </dgm:pt>
  </dgm:ptLst>
  <dgm:cxnLst>
    <dgm:cxn modelId="{99EFBD12-5654-4F47-8DAE-8BC32FCC5185}" type="presOf" srcId="{EA972B7A-FBF3-460D-85B7-E7893F8A18AA}" destId="{A7BC88CF-A3D2-4196-A180-511CB75A39CE}" srcOrd="1" destOrd="0" presId="urn:microsoft.com/office/officeart/2005/8/layout/cycle2"/>
    <dgm:cxn modelId="{FD5637B8-CC1F-4036-9FA1-38DCBCA8C9E7}" type="presOf" srcId="{470C8813-C2D7-4B84-AABE-282EE29B8320}" destId="{18D60B24-6368-45D9-8A44-BAD99318256E}" srcOrd="0" destOrd="0" presId="urn:microsoft.com/office/officeart/2005/8/layout/cycle2"/>
    <dgm:cxn modelId="{C52231EB-14C3-482F-B956-2D228D0BED5F}" type="presOf" srcId="{EA972B7A-FBF3-460D-85B7-E7893F8A18AA}" destId="{3F70FE9F-43B1-4DFD-BF15-F0C9A7A53301}" srcOrd="0" destOrd="0" presId="urn:microsoft.com/office/officeart/2005/8/layout/cycle2"/>
    <dgm:cxn modelId="{290C418E-998C-451B-94BF-5B0F6147D840}" type="presOf" srcId="{02D13F4A-3C8F-4728-960D-4BD086C83EFD}" destId="{6EC6449D-9C1B-42CB-85BE-C11BEE4E3D31}" srcOrd="0" destOrd="0" presId="urn:microsoft.com/office/officeart/2005/8/layout/cycle2"/>
    <dgm:cxn modelId="{5194DF69-A5F8-479D-A84D-795051D819DA}" type="presOf" srcId="{C870F91C-3D3E-4F02-A97F-43635CEBE35B}" destId="{1C2132BA-31A0-47CF-912A-DAE18564C0D5}" srcOrd="0" destOrd="0" presId="urn:microsoft.com/office/officeart/2005/8/layout/cycle2"/>
    <dgm:cxn modelId="{CCDA38AF-2784-4DBE-8C3C-AD82BC514BCE}" srcId="{C870F91C-3D3E-4F02-A97F-43635CEBE35B}" destId="{08578DAC-7CDD-4F50-9873-A8A72E02EC3F}" srcOrd="1" destOrd="0" parTransId="{53DA0D90-7E8E-46FD-B8A0-7B6B1925B099}" sibTransId="{EA972B7A-FBF3-460D-85B7-E7893F8A18AA}"/>
    <dgm:cxn modelId="{3A8446C7-A5B7-4B6B-8CB2-DD2F0A841E69}" type="presOf" srcId="{E2623AEF-B132-4497-8D9E-B21D82BA921C}" destId="{3A827FB2-1FB6-42CC-857C-4C4C355E8498}" srcOrd="0" destOrd="0" presId="urn:microsoft.com/office/officeart/2005/8/layout/cycle2"/>
    <dgm:cxn modelId="{36074BCD-845D-4B7E-B2DC-314A3FEAC54F}" type="presOf" srcId="{3D5C805B-0D0C-49A3-8621-986AE67064D2}" destId="{31118FDE-0518-4A2A-8571-E69AC4AB4CF5}" srcOrd="0" destOrd="0" presId="urn:microsoft.com/office/officeart/2005/8/layout/cycle2"/>
    <dgm:cxn modelId="{D1F80FE9-8820-4F54-903D-EAE6ADC597C5}" srcId="{C870F91C-3D3E-4F02-A97F-43635CEBE35B}" destId="{02D13F4A-3C8F-4728-960D-4BD086C83EFD}" srcOrd="2" destOrd="0" parTransId="{10719830-BF0D-42A7-88A6-40948505CB7E}" sibTransId="{470C8813-C2D7-4B84-AABE-282EE29B8320}"/>
    <dgm:cxn modelId="{56E902BB-D4D5-487A-99D3-EBA9382C9FA3}" type="presOf" srcId="{E2623AEF-B132-4497-8D9E-B21D82BA921C}" destId="{EF87C65A-D637-46E3-AAA6-2467C95C0DBC}" srcOrd="1" destOrd="0" presId="urn:microsoft.com/office/officeart/2005/8/layout/cycle2"/>
    <dgm:cxn modelId="{377A6E54-DC75-4EF9-8FA8-688B3F8E7D1E}" type="presOf" srcId="{470C8813-C2D7-4B84-AABE-282EE29B8320}" destId="{C2577DD2-CA90-48CC-A414-9E4D9BDE8EF8}" srcOrd="1" destOrd="0" presId="urn:microsoft.com/office/officeart/2005/8/layout/cycle2"/>
    <dgm:cxn modelId="{68F84411-D44E-4092-9F9E-D80EAC1686F8}" type="presOf" srcId="{08578DAC-7CDD-4F50-9873-A8A72E02EC3F}" destId="{97C0C457-DA53-456E-9AC0-04FFBAA8955B}" srcOrd="0" destOrd="0" presId="urn:microsoft.com/office/officeart/2005/8/layout/cycle2"/>
    <dgm:cxn modelId="{B80BAA85-0AD7-402A-A09F-3FCDD9A835C4}" srcId="{C870F91C-3D3E-4F02-A97F-43635CEBE35B}" destId="{3D5C805B-0D0C-49A3-8621-986AE67064D2}" srcOrd="0" destOrd="0" parTransId="{6B7A3DE4-7AE7-4A73-A964-20D18746C6AF}" sibTransId="{E2623AEF-B132-4497-8D9E-B21D82BA921C}"/>
    <dgm:cxn modelId="{4F701D5D-9782-409C-B365-BE41448F6F5C}" type="presParOf" srcId="{1C2132BA-31A0-47CF-912A-DAE18564C0D5}" destId="{31118FDE-0518-4A2A-8571-E69AC4AB4CF5}" srcOrd="0" destOrd="0" presId="urn:microsoft.com/office/officeart/2005/8/layout/cycle2"/>
    <dgm:cxn modelId="{F2DABACD-779E-4341-8B12-4A5D5E5983C2}" type="presParOf" srcId="{1C2132BA-31A0-47CF-912A-DAE18564C0D5}" destId="{3A827FB2-1FB6-42CC-857C-4C4C355E8498}" srcOrd="1" destOrd="0" presId="urn:microsoft.com/office/officeart/2005/8/layout/cycle2"/>
    <dgm:cxn modelId="{805A351E-C2DC-4A62-A0DE-CAD270292A3C}" type="presParOf" srcId="{3A827FB2-1FB6-42CC-857C-4C4C355E8498}" destId="{EF87C65A-D637-46E3-AAA6-2467C95C0DBC}" srcOrd="0" destOrd="0" presId="urn:microsoft.com/office/officeart/2005/8/layout/cycle2"/>
    <dgm:cxn modelId="{EABBC32F-9B8F-4D1D-A19C-C7E8D876FEF3}" type="presParOf" srcId="{1C2132BA-31A0-47CF-912A-DAE18564C0D5}" destId="{97C0C457-DA53-456E-9AC0-04FFBAA8955B}" srcOrd="2" destOrd="0" presId="urn:microsoft.com/office/officeart/2005/8/layout/cycle2"/>
    <dgm:cxn modelId="{EC4FCF03-00A8-4829-B56A-7339540B845D}" type="presParOf" srcId="{1C2132BA-31A0-47CF-912A-DAE18564C0D5}" destId="{3F70FE9F-43B1-4DFD-BF15-F0C9A7A53301}" srcOrd="3" destOrd="0" presId="urn:microsoft.com/office/officeart/2005/8/layout/cycle2"/>
    <dgm:cxn modelId="{50671A2F-1972-4FE9-815D-E7A77CF84FB2}" type="presParOf" srcId="{3F70FE9F-43B1-4DFD-BF15-F0C9A7A53301}" destId="{A7BC88CF-A3D2-4196-A180-511CB75A39CE}" srcOrd="0" destOrd="0" presId="urn:microsoft.com/office/officeart/2005/8/layout/cycle2"/>
    <dgm:cxn modelId="{1B48CB4F-EF89-4353-B672-32504889BA75}" type="presParOf" srcId="{1C2132BA-31A0-47CF-912A-DAE18564C0D5}" destId="{6EC6449D-9C1B-42CB-85BE-C11BEE4E3D31}" srcOrd="4" destOrd="0" presId="urn:microsoft.com/office/officeart/2005/8/layout/cycle2"/>
    <dgm:cxn modelId="{3CB351B2-FD6F-476A-8446-691926FDF6FD}" type="presParOf" srcId="{1C2132BA-31A0-47CF-912A-DAE18564C0D5}" destId="{18D60B24-6368-45D9-8A44-BAD99318256E}" srcOrd="5" destOrd="0" presId="urn:microsoft.com/office/officeart/2005/8/layout/cycle2"/>
    <dgm:cxn modelId="{2EAA69C4-69ED-49A0-B9DF-A7D7F35AB458}" type="presParOf" srcId="{18D60B24-6368-45D9-8A44-BAD99318256E}" destId="{C2577DD2-CA90-48CC-A414-9E4D9BDE8E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18FDE-0518-4A2A-8571-E69AC4AB4CF5}">
      <dsp:nvSpPr>
        <dsp:cNvPr id="0" name=""/>
        <dsp:cNvSpPr/>
      </dsp:nvSpPr>
      <dsp:spPr>
        <a:xfrm>
          <a:off x="4806447" y="-165526"/>
          <a:ext cx="2160004" cy="2160004"/>
        </a:xfrm>
        <a:prstGeom prst="ellipse">
          <a:avLst/>
        </a:prstGeom>
        <a:solidFill>
          <a:srgbClr val="0000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Diagnóstico</a:t>
          </a:r>
          <a:endParaRPr lang="es-AR" sz="20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122772" y="150799"/>
        <a:ext cx="1527354" cy="1527354"/>
      </dsp:txXfrm>
    </dsp:sp>
    <dsp:sp modelId="{3A827FB2-1FB6-42CC-857C-4C4C355E8498}">
      <dsp:nvSpPr>
        <dsp:cNvPr id="0" name=""/>
        <dsp:cNvSpPr/>
      </dsp:nvSpPr>
      <dsp:spPr>
        <a:xfrm rot="1367033">
          <a:off x="7247579" y="1400993"/>
          <a:ext cx="1063156" cy="616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>
        <a:off x="7254800" y="1488546"/>
        <a:ext cx="878069" cy="370174"/>
      </dsp:txXfrm>
    </dsp:sp>
    <dsp:sp modelId="{97C0C457-DA53-456E-9AC0-04FFBAA8955B}">
      <dsp:nvSpPr>
        <dsp:cNvPr id="0" name=""/>
        <dsp:cNvSpPr/>
      </dsp:nvSpPr>
      <dsp:spPr>
        <a:xfrm>
          <a:off x="8647346" y="1447768"/>
          <a:ext cx="2160004" cy="2160004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Plataformas</a:t>
          </a:r>
          <a:endParaRPr lang="es-AR" sz="20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963671" y="1764093"/>
        <a:ext cx="1527354" cy="1527354"/>
      </dsp:txXfrm>
    </dsp:sp>
    <dsp:sp modelId="{3F70FE9F-43B1-4DFD-BF15-F0C9A7A53301}">
      <dsp:nvSpPr>
        <dsp:cNvPr id="0" name=""/>
        <dsp:cNvSpPr/>
      </dsp:nvSpPr>
      <dsp:spPr>
        <a:xfrm rot="6553924">
          <a:off x="9114831" y="3515848"/>
          <a:ext cx="320391" cy="616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 rot="10800000">
        <a:off x="9178720" y="3593863"/>
        <a:ext cx="224274" cy="370174"/>
      </dsp:txXfrm>
    </dsp:sp>
    <dsp:sp modelId="{6EC6449D-9C1B-42CB-85BE-C11BEE4E3D31}">
      <dsp:nvSpPr>
        <dsp:cNvPr id="0" name=""/>
        <dsp:cNvSpPr/>
      </dsp:nvSpPr>
      <dsp:spPr>
        <a:xfrm>
          <a:off x="7736728" y="4058004"/>
          <a:ext cx="2160004" cy="2160004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Medios de Pago</a:t>
          </a:r>
          <a:endParaRPr lang="es-AR" sz="20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053053" y="4374329"/>
        <a:ext cx="1527354" cy="1527354"/>
      </dsp:txXfrm>
    </dsp:sp>
    <dsp:sp modelId="{18D60B24-6368-45D9-8A44-BAD99318256E}">
      <dsp:nvSpPr>
        <dsp:cNvPr id="0" name=""/>
        <dsp:cNvSpPr/>
      </dsp:nvSpPr>
      <dsp:spPr>
        <a:xfrm rot="10799908">
          <a:off x="4879100" y="4829604"/>
          <a:ext cx="1934392" cy="616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 rot="10800000">
        <a:off x="5064187" y="4952993"/>
        <a:ext cx="1749305" cy="370174"/>
      </dsp:txXfrm>
    </dsp:sp>
    <dsp:sp modelId="{91976845-2B6B-437C-A5EA-C718AB35513C}">
      <dsp:nvSpPr>
        <dsp:cNvPr id="0" name=""/>
        <dsp:cNvSpPr/>
      </dsp:nvSpPr>
      <dsp:spPr>
        <a:xfrm>
          <a:off x="1926926" y="4058159"/>
          <a:ext cx="2160004" cy="2160004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Logística y Distribución</a:t>
          </a:r>
          <a:endParaRPr lang="es-AR" sz="20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243251" y="4374484"/>
        <a:ext cx="1527354" cy="1527354"/>
      </dsp:txXfrm>
    </dsp:sp>
    <dsp:sp modelId="{530983E9-8D79-47CA-89D4-B83CE6A82A67}">
      <dsp:nvSpPr>
        <dsp:cNvPr id="0" name=""/>
        <dsp:cNvSpPr/>
      </dsp:nvSpPr>
      <dsp:spPr>
        <a:xfrm rot="14729529">
          <a:off x="2228480" y="3534178"/>
          <a:ext cx="375676" cy="616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 rot="10800000">
        <a:off x="2308207" y="3708843"/>
        <a:ext cx="262973" cy="370174"/>
      </dsp:txXfrm>
    </dsp:sp>
    <dsp:sp modelId="{4E064B45-A520-4F64-B971-5BD53493A12F}">
      <dsp:nvSpPr>
        <dsp:cNvPr id="0" name=""/>
        <dsp:cNvSpPr/>
      </dsp:nvSpPr>
      <dsp:spPr>
        <a:xfrm>
          <a:off x="736885" y="1447800"/>
          <a:ext cx="2160004" cy="2160004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Promociones y Ofertas</a:t>
          </a:r>
        </a:p>
      </dsp:txBody>
      <dsp:txXfrm>
        <a:off x="1053210" y="1764125"/>
        <a:ext cx="1527354" cy="1527354"/>
      </dsp:txXfrm>
    </dsp:sp>
    <dsp:sp modelId="{1005AB8B-BBBB-4884-9624-64910A2EDD54}">
      <dsp:nvSpPr>
        <dsp:cNvPr id="0" name=""/>
        <dsp:cNvSpPr/>
      </dsp:nvSpPr>
      <dsp:spPr>
        <a:xfrm rot="20302487">
          <a:off x="3324526" y="1353415"/>
          <a:ext cx="1175372" cy="616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>
        <a:off x="3331040" y="1510911"/>
        <a:ext cx="990285" cy="370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18FDE-0518-4A2A-8571-E69AC4AB4CF5}">
      <dsp:nvSpPr>
        <dsp:cNvPr id="0" name=""/>
        <dsp:cNvSpPr/>
      </dsp:nvSpPr>
      <dsp:spPr>
        <a:xfrm>
          <a:off x="1528449" y="110378"/>
          <a:ext cx="1414250" cy="9355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Analizar</a:t>
          </a:r>
          <a:endParaRPr lang="es-AR" sz="20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735561" y="247380"/>
        <a:ext cx="1000026" cy="661501"/>
      </dsp:txXfrm>
    </dsp:sp>
    <dsp:sp modelId="{3A827FB2-1FB6-42CC-857C-4C4C355E8498}">
      <dsp:nvSpPr>
        <dsp:cNvPr id="0" name=""/>
        <dsp:cNvSpPr/>
      </dsp:nvSpPr>
      <dsp:spPr>
        <a:xfrm rot="3434219">
          <a:off x="2530212" y="1121709"/>
          <a:ext cx="347210" cy="368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500" kern="1200"/>
        </a:p>
      </dsp:txBody>
      <dsp:txXfrm>
        <a:off x="2554109" y="1151522"/>
        <a:ext cx="243047" cy="220829"/>
      </dsp:txXfrm>
    </dsp:sp>
    <dsp:sp modelId="{97C0C457-DA53-456E-9AC0-04FFBAA8955B}">
      <dsp:nvSpPr>
        <dsp:cNvPr id="0" name=""/>
        <dsp:cNvSpPr/>
      </dsp:nvSpPr>
      <dsp:spPr>
        <a:xfrm>
          <a:off x="2546534" y="1576139"/>
          <a:ext cx="1263138" cy="93317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Evaluar</a:t>
          </a:r>
          <a:endParaRPr lang="es-AR" sz="20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731516" y="1712799"/>
        <a:ext cx="893174" cy="659851"/>
      </dsp:txXfrm>
    </dsp:sp>
    <dsp:sp modelId="{3F70FE9F-43B1-4DFD-BF15-F0C9A7A53301}">
      <dsp:nvSpPr>
        <dsp:cNvPr id="0" name=""/>
        <dsp:cNvSpPr/>
      </dsp:nvSpPr>
      <dsp:spPr>
        <a:xfrm rot="10826842">
          <a:off x="2116462" y="1851598"/>
          <a:ext cx="303947" cy="368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500" kern="1200"/>
        </a:p>
      </dsp:txBody>
      <dsp:txXfrm rot="10800000">
        <a:off x="2207645" y="1925563"/>
        <a:ext cx="212763" cy="220829"/>
      </dsp:txXfrm>
    </dsp:sp>
    <dsp:sp modelId="{6EC6449D-9C1B-42CB-85BE-C11BEE4E3D31}">
      <dsp:nvSpPr>
        <dsp:cNvPr id="0" name=""/>
        <dsp:cNvSpPr/>
      </dsp:nvSpPr>
      <dsp:spPr>
        <a:xfrm>
          <a:off x="709994" y="1547513"/>
          <a:ext cx="1263138" cy="961743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Elegir</a:t>
          </a:r>
          <a:endParaRPr lang="es-AR" sz="20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94976" y="1688357"/>
        <a:ext cx="893174" cy="680055"/>
      </dsp:txXfrm>
    </dsp:sp>
    <dsp:sp modelId="{18D60B24-6368-45D9-8A44-BAD99318256E}">
      <dsp:nvSpPr>
        <dsp:cNvPr id="0" name=""/>
        <dsp:cNvSpPr/>
      </dsp:nvSpPr>
      <dsp:spPr>
        <a:xfrm rot="18099108">
          <a:off x="1602737" y="1126871"/>
          <a:ext cx="362247" cy="368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500" kern="1200"/>
        </a:p>
      </dsp:txBody>
      <dsp:txXfrm>
        <a:off x="1628560" y="1246735"/>
        <a:ext cx="253573" cy="220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0E886-652D-4BC7-9FB3-D624FE4C7BF1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AEC06-748B-4AB3-924E-8F96664A787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146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849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040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846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2522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5708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3347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6325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845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67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292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370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75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645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493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867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065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313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843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227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26/4/2020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732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/>
          <p:nvPr userDrawn="1"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8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9" name="Group 6"/>
          <p:cNvGrpSpPr/>
          <p:nvPr userDrawn="1"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10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1" name="Group 4"/>
          <p:cNvGrpSpPr/>
          <p:nvPr userDrawn="1"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12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13900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ebp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eb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ebp"/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eb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CuadroTexto 4"/>
          <p:cNvSpPr txBox="1"/>
          <p:nvPr/>
        </p:nvSpPr>
        <p:spPr>
          <a:xfrm>
            <a:off x="272728" y="2003092"/>
            <a:ext cx="11572208" cy="2240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36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PROGRAMA TALLER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36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CÓMO IMPLEMENTO EL COMERCIO ELECTRÓNICO EN MI NEGOCIO PYME EN 5 PASOS</a:t>
            </a:r>
            <a:endParaRPr lang="es-AR" sz="3600" b="1" dirty="0">
              <a:solidFill>
                <a:srgbClr val="00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621" y="41901"/>
            <a:ext cx="1883379" cy="1332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832" y="-352413"/>
            <a:ext cx="2412000" cy="2412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16" y="109136"/>
            <a:ext cx="2813131" cy="1151079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625752" y="5202873"/>
            <a:ext cx="11566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20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Docentes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Ing. </a:t>
            </a:r>
            <a:r>
              <a:rPr lang="es-AR" sz="2000" dirty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Diego </a:t>
            </a:r>
            <a:r>
              <a:rPr lang="es-AR" sz="2000" dirty="0" err="1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Arcusín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Lic. Pablo </a:t>
            </a:r>
            <a:r>
              <a:rPr lang="es-AR" sz="2000" dirty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Román 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Vilá - Carolina </a:t>
            </a:r>
            <a:r>
              <a:rPr lang="es-AR" sz="2000" dirty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Chacur 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es-AR" sz="2000" dirty="0" err="1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Mag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Roberto Dumerauf -   	</a:t>
            </a:r>
            <a:r>
              <a:rPr lang="es-AR" sz="2000" dirty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Lic. Federico </a:t>
            </a:r>
            <a:r>
              <a:rPr lang="es-AR" sz="2000" dirty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Tozzi 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Lic. Gastón Funes - Lic. Marina </a:t>
            </a:r>
            <a:r>
              <a:rPr lang="es-AR" sz="2000" dirty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Taliberto – 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Lic. Román Pellegrino</a:t>
            </a:r>
            <a:endParaRPr lang="es-AR" sz="2000" dirty="0">
              <a:solidFill>
                <a:srgbClr val="00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25752" y="6177564"/>
            <a:ext cx="829865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2000" b="1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Coordinador</a:t>
            </a:r>
            <a:r>
              <a:rPr lang="es-AR" sz="2000" dirty="0" smtClean="0">
                <a:solidFill>
                  <a:srgbClr val="00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Magíster Ricardo G. Freilij</a:t>
            </a:r>
            <a:endParaRPr lang="es-AR" sz="2000" dirty="0">
              <a:solidFill>
                <a:srgbClr val="00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Título"/>
          <p:cNvSpPr txBox="1">
            <a:spLocks/>
          </p:cNvSpPr>
          <p:nvPr/>
        </p:nvSpPr>
        <p:spPr>
          <a:xfrm>
            <a:off x="238353" y="118438"/>
            <a:ext cx="10554565" cy="590931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Factores </a:t>
            </a:r>
            <a:r>
              <a:rPr lang="es-AR" sz="36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claves </a:t>
            </a:r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éxito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53961" y="2413882"/>
            <a:ext cx="2160004" cy="2160004"/>
            <a:chOff x="4806447" y="-165526"/>
            <a:chExt cx="2160004" cy="2160004"/>
          </a:xfrm>
        </p:grpSpPr>
        <p:sp>
          <p:nvSpPr>
            <p:cNvPr id="13" name="Elipse 12"/>
            <p:cNvSpPr/>
            <p:nvPr/>
          </p:nvSpPr>
          <p:spPr>
            <a:xfrm>
              <a:off x="4806447" y="-165526"/>
              <a:ext cx="2160004" cy="21600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ipse 4"/>
            <p:cNvSpPr/>
            <p:nvPr/>
          </p:nvSpPr>
          <p:spPr>
            <a:xfrm>
              <a:off x="5122772" y="150799"/>
              <a:ext cx="1527354" cy="15273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Diagnóstico</a:t>
              </a: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2662026" y="2413882"/>
            <a:ext cx="2160004" cy="2160004"/>
            <a:chOff x="8380028" y="1447785"/>
            <a:chExt cx="2160004" cy="2160004"/>
          </a:xfrm>
        </p:grpSpPr>
        <p:sp>
          <p:nvSpPr>
            <p:cNvPr id="16" name="Elipse 15"/>
            <p:cNvSpPr/>
            <p:nvPr/>
          </p:nvSpPr>
          <p:spPr>
            <a:xfrm>
              <a:off x="8380028" y="1447785"/>
              <a:ext cx="2160004" cy="21600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Elipse 4"/>
            <p:cNvSpPr/>
            <p:nvPr/>
          </p:nvSpPr>
          <p:spPr>
            <a:xfrm>
              <a:off x="8696353" y="1764110"/>
              <a:ext cx="1527354" cy="15273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Plataformas</a:t>
              </a: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5003849" y="2413882"/>
            <a:ext cx="2160004" cy="2160004"/>
            <a:chOff x="7483492" y="4058014"/>
            <a:chExt cx="2160004" cy="2160004"/>
          </a:xfrm>
        </p:grpSpPr>
        <p:sp>
          <p:nvSpPr>
            <p:cNvPr id="19" name="Elipse 18"/>
            <p:cNvSpPr/>
            <p:nvPr/>
          </p:nvSpPr>
          <p:spPr>
            <a:xfrm>
              <a:off x="7483492" y="4058014"/>
              <a:ext cx="2160004" cy="21600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Elipse 4"/>
            <p:cNvSpPr/>
            <p:nvPr/>
          </p:nvSpPr>
          <p:spPr>
            <a:xfrm>
              <a:off x="7799817" y="4374339"/>
              <a:ext cx="1527354" cy="15273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Medios de Pago</a:t>
              </a: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7345672" y="2413882"/>
            <a:ext cx="2160004" cy="2160004"/>
            <a:chOff x="2433287" y="4058238"/>
            <a:chExt cx="2160004" cy="2160004"/>
          </a:xfrm>
        </p:grpSpPr>
        <p:sp>
          <p:nvSpPr>
            <p:cNvPr id="22" name="Elipse 21"/>
            <p:cNvSpPr/>
            <p:nvPr/>
          </p:nvSpPr>
          <p:spPr>
            <a:xfrm>
              <a:off x="2433287" y="4058238"/>
              <a:ext cx="2160004" cy="21600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ipse 4"/>
            <p:cNvSpPr/>
            <p:nvPr/>
          </p:nvSpPr>
          <p:spPr>
            <a:xfrm>
              <a:off x="2749612" y="4374563"/>
              <a:ext cx="1527354" cy="15273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Logística y Distribución</a:t>
              </a: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9687495" y="2413882"/>
            <a:ext cx="2160004" cy="2160004"/>
            <a:chOff x="1102679" y="1447814"/>
            <a:chExt cx="2160004" cy="2160004"/>
          </a:xfrm>
        </p:grpSpPr>
        <p:sp>
          <p:nvSpPr>
            <p:cNvPr id="25" name="Elipse 24"/>
            <p:cNvSpPr/>
            <p:nvPr/>
          </p:nvSpPr>
          <p:spPr>
            <a:xfrm>
              <a:off x="1102679" y="1447814"/>
              <a:ext cx="2160004" cy="21600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Elipse 4"/>
            <p:cNvSpPr/>
            <p:nvPr/>
          </p:nvSpPr>
          <p:spPr>
            <a:xfrm>
              <a:off x="1419004" y="1764139"/>
              <a:ext cx="1527354" cy="15273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Promociones y Ofertas</a:t>
              </a:r>
            </a:p>
          </p:txBody>
        </p:sp>
      </p:grpSp>
      <p:sp>
        <p:nvSpPr>
          <p:cNvPr id="40" name="Marco 39"/>
          <p:cNvSpPr/>
          <p:nvPr/>
        </p:nvSpPr>
        <p:spPr>
          <a:xfrm>
            <a:off x="358273" y="5314954"/>
            <a:ext cx="11489226" cy="1004754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 necesario trabajar eficientemente en todos los factores clave para asegurar que la implementación sea exitosa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238353" y="834953"/>
            <a:ext cx="1012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Son los elementos de un plan que permiten alcanzar los objetivos fijados</a:t>
            </a:r>
          </a:p>
        </p:txBody>
      </p:sp>
      <p:cxnSp>
        <p:nvCxnSpPr>
          <p:cNvPr id="42" name="Conector recto de flecha 41"/>
          <p:cNvCxnSpPr>
            <a:stCxn id="13" idx="4"/>
          </p:cNvCxnSpPr>
          <p:nvPr/>
        </p:nvCxnSpPr>
        <p:spPr>
          <a:xfrm>
            <a:off x="1433963" y="4573886"/>
            <a:ext cx="0" cy="756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/>
          <p:nvPr/>
        </p:nvCxnSpPr>
        <p:spPr>
          <a:xfrm>
            <a:off x="3742028" y="4573886"/>
            <a:ext cx="0" cy="756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/>
          <p:nvPr/>
        </p:nvCxnSpPr>
        <p:spPr>
          <a:xfrm>
            <a:off x="6083851" y="4573886"/>
            <a:ext cx="0" cy="756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8444724" y="4573886"/>
            <a:ext cx="0" cy="756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/>
          <p:nvPr/>
        </p:nvCxnSpPr>
        <p:spPr>
          <a:xfrm>
            <a:off x="10792918" y="4573886"/>
            <a:ext cx="0" cy="756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echa derecha 54"/>
          <p:cNvSpPr/>
          <p:nvPr/>
        </p:nvSpPr>
        <p:spPr>
          <a:xfrm>
            <a:off x="353961" y="1685387"/>
            <a:ext cx="11493538" cy="668644"/>
          </a:xfrm>
          <a:prstGeom prst="right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Factores claves de </a:t>
            </a:r>
            <a:r>
              <a:rPr lang="es-AR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éxito del programa Comercio Electrónico </a:t>
            </a:r>
            <a:endParaRPr lang="es-A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9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Título"/>
          <p:cNvSpPr txBox="1">
            <a:spLocks/>
          </p:cNvSpPr>
          <p:nvPr/>
        </p:nvSpPr>
        <p:spPr>
          <a:xfrm>
            <a:off x="841148" y="215576"/>
            <a:ext cx="2929007" cy="590931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Cronograma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02176"/>
              </p:ext>
            </p:extLst>
          </p:nvPr>
        </p:nvGraphicFramePr>
        <p:xfrm>
          <a:off x="841148" y="992244"/>
          <a:ext cx="10460264" cy="5137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593"/>
                <a:gridCol w="3338540"/>
                <a:gridCol w="2768072"/>
                <a:gridCol w="3807059"/>
              </a:tblGrid>
              <a:tr h="56509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N°</a:t>
                      </a:r>
                      <a:endParaRPr lang="es-AR" sz="20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Tema</a:t>
                      </a:r>
                      <a:endParaRPr lang="es-AR" sz="20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b="1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Día y Fecha</a:t>
                      </a:r>
                      <a:endParaRPr lang="es-AR" sz="20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Docente</a:t>
                      </a:r>
                      <a:endParaRPr lang="es-AR" sz="20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Introducción y Diagnóstico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lunes, 4 de </a:t>
                      </a:r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mayo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Diego Arcusin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</a:tr>
              <a:tr h="72866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Elección de la plataforma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miércoles, 6 de </a:t>
                      </a:r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mayo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Pablo </a:t>
                      </a:r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Román Vilá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es-AR" sz="2000" b="0" i="0" u="none" strike="noStrike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Elección de los medios de Pago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viernes, 8 de </a:t>
                      </a:r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mayo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Carolina </a:t>
                      </a:r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Chacur - Roberto Dumerauf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</a:tr>
              <a:tr h="71082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Logística y Distribución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lunes, 11 de </a:t>
                      </a:r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mayo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Federico </a:t>
                      </a:r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Tozzi - Gastón Funes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</a:tr>
              <a:tr h="789366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es-AR" sz="2000" b="0" i="0" u="none" strike="noStrike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Promociones y Ofertas plataforma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miércoles, 13 de </a:t>
                      </a:r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mayo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Marina Taliberto - </a:t>
                      </a:r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Román </a:t>
                      </a:r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Pellegrino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Casos prácticos reales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viernes, 15 de </a:t>
                      </a:r>
                      <a:r>
                        <a:rPr lang="es-AR" sz="2000" u="none" strike="noStrike" dirty="0" smtClean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mayo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AR" sz="2000" u="none" strike="noStrike" dirty="0">
                          <a:solidFill>
                            <a:srgbClr val="000099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Todos los docentes y el coordinador</a:t>
                      </a:r>
                      <a:endParaRPr lang="es-AR" sz="2000" b="0" i="0" u="none" strike="noStrike" dirty="0">
                        <a:solidFill>
                          <a:srgbClr val="000099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423" marR="9423" marT="9423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9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12168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bg object 16"/>
          <p:cNvSpPr/>
          <p:nvPr/>
        </p:nvSpPr>
        <p:spPr>
          <a:xfrm>
            <a:off x="0" y="4760259"/>
            <a:ext cx="12192000" cy="2097741"/>
          </a:xfrm>
          <a:custGeom>
            <a:avLst/>
            <a:gdLst/>
            <a:ahLst/>
            <a:cxnLst/>
            <a:rect l="l" t="t" r="r" b="b"/>
            <a:pathLst>
              <a:path w="9144000" h="1714500">
                <a:moveTo>
                  <a:pt x="0" y="1714499"/>
                </a:moveTo>
                <a:lnTo>
                  <a:pt x="9144000" y="1714499"/>
                </a:lnTo>
                <a:lnTo>
                  <a:pt x="9144000" y="0"/>
                </a:lnTo>
                <a:lnTo>
                  <a:pt x="0" y="0"/>
                </a:lnTo>
                <a:lnTo>
                  <a:pt x="0" y="1714499"/>
                </a:lnTo>
                <a:close/>
              </a:path>
            </a:pathLst>
          </a:custGeom>
          <a:solidFill>
            <a:srgbClr val="3B78D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/>
          <p:cNvSpPr txBox="1"/>
          <p:nvPr/>
        </p:nvSpPr>
        <p:spPr>
          <a:xfrm>
            <a:off x="3133165" y="5377857"/>
            <a:ext cx="7907415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0"/>
              </a:lnSpc>
              <a:spcBef>
                <a:spcPts val="1200"/>
              </a:spcBef>
              <a:spcAft>
                <a:spcPts val="1200"/>
              </a:spcAft>
            </a:pPr>
            <a:r>
              <a:rPr lang="es-AR" sz="2400" spc="16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s-AR" sz="2400" spc="-9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información</a:t>
            </a:r>
            <a:r>
              <a:rPr lang="es-AR" sz="2400" spc="-9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1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sobre</a:t>
            </a:r>
            <a:r>
              <a:rPr lang="es-AR" sz="2400" spc="-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3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cursos</a:t>
            </a:r>
            <a:r>
              <a:rPr lang="es-AR" sz="2400" spc="-9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2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s-AR" sz="2400" spc="-8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7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distancia</a:t>
            </a:r>
            <a:r>
              <a:rPr lang="es-AR" sz="2400" spc="-1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en: </a:t>
            </a:r>
          </a:p>
          <a:p>
            <a:pPr algn="ctr">
              <a:lnSpc>
                <a:spcPts val="2130"/>
              </a:lnSpc>
              <a:spcBef>
                <a:spcPts val="1200"/>
              </a:spcBef>
              <a:spcAft>
                <a:spcPts val="1200"/>
              </a:spcAft>
            </a:pPr>
            <a:r>
              <a:rPr lang="es-AR" sz="2400" b="1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www.came-educativa.com.ar</a:t>
            </a:r>
            <a:endParaRPr lang="es-A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512825" y="5124853"/>
            <a:ext cx="1933956" cy="1368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712" y="79842"/>
            <a:ext cx="460057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o 12"/>
          <p:cNvSpPr/>
          <p:nvPr/>
        </p:nvSpPr>
        <p:spPr>
          <a:xfrm>
            <a:off x="141886" y="1284929"/>
            <a:ext cx="2272698" cy="4800553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Brindar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conceptos y herramientas para implementar de manera rápida y sencilla el comercio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electrónico</a:t>
            </a:r>
            <a:endParaRPr lang="es-AR" sz="2400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4 Título"/>
          <p:cNvSpPr txBox="1">
            <a:spLocks/>
          </p:cNvSpPr>
          <p:nvPr/>
        </p:nvSpPr>
        <p:spPr>
          <a:xfrm>
            <a:off x="269564" y="200935"/>
            <a:ext cx="2287806" cy="590931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Objetivos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Marco 8"/>
          <p:cNvSpPr/>
          <p:nvPr/>
        </p:nvSpPr>
        <p:spPr>
          <a:xfrm>
            <a:off x="2557370" y="1284929"/>
            <a:ext cx="2272698" cy="4800553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Explorar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distintos canales y plataformas de comercio electrónico</a:t>
            </a:r>
          </a:p>
        </p:txBody>
      </p:sp>
      <p:sp>
        <p:nvSpPr>
          <p:cNvPr id="11" name="Marco 10"/>
          <p:cNvSpPr/>
          <p:nvPr/>
        </p:nvSpPr>
        <p:spPr>
          <a:xfrm>
            <a:off x="4971036" y="1284928"/>
            <a:ext cx="2272698" cy="4800553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Analizar medios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pago, identificando ventajas y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desventajas</a:t>
            </a:r>
            <a:endParaRPr lang="es-AR" sz="2400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Marco 11"/>
          <p:cNvSpPr/>
          <p:nvPr/>
        </p:nvSpPr>
        <p:spPr>
          <a:xfrm>
            <a:off x="7351236" y="1284928"/>
            <a:ext cx="2272698" cy="4800553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Analizar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 definir los diferentes medios para realizar la entrega de productos</a:t>
            </a:r>
          </a:p>
        </p:txBody>
      </p:sp>
      <p:sp>
        <p:nvSpPr>
          <p:cNvPr id="14" name="Marco 13"/>
          <p:cNvSpPr/>
          <p:nvPr/>
        </p:nvSpPr>
        <p:spPr>
          <a:xfrm>
            <a:off x="9751137" y="1284928"/>
            <a:ext cx="2272698" cy="4800553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Identificar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las herramientas para medir los resultados de la implementación</a:t>
            </a:r>
          </a:p>
        </p:txBody>
      </p:sp>
      <p:sp>
        <p:nvSpPr>
          <p:cNvPr id="15" name="Anillo 14"/>
          <p:cNvSpPr/>
          <p:nvPr/>
        </p:nvSpPr>
        <p:spPr>
          <a:xfrm>
            <a:off x="1080727" y="936228"/>
            <a:ext cx="216000" cy="216000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Anillo 15"/>
          <p:cNvSpPr/>
          <p:nvPr/>
        </p:nvSpPr>
        <p:spPr>
          <a:xfrm>
            <a:off x="3585719" y="920639"/>
            <a:ext cx="216000" cy="216000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Anillo 16"/>
          <p:cNvSpPr/>
          <p:nvPr/>
        </p:nvSpPr>
        <p:spPr>
          <a:xfrm>
            <a:off x="5999385" y="939621"/>
            <a:ext cx="216000" cy="216000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Anillo 17"/>
          <p:cNvSpPr/>
          <p:nvPr/>
        </p:nvSpPr>
        <p:spPr>
          <a:xfrm>
            <a:off x="8379585" y="936228"/>
            <a:ext cx="216000" cy="216000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Anillo 18"/>
          <p:cNvSpPr/>
          <p:nvPr/>
        </p:nvSpPr>
        <p:spPr>
          <a:xfrm>
            <a:off x="10779486" y="942410"/>
            <a:ext cx="216000" cy="216000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lecha derecha 1"/>
          <p:cNvSpPr/>
          <p:nvPr/>
        </p:nvSpPr>
        <p:spPr>
          <a:xfrm>
            <a:off x="141886" y="6162331"/>
            <a:ext cx="11881949" cy="55278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Facilitar </a:t>
            </a:r>
            <a:r>
              <a:rPr lang="es-AR" sz="2400" dirty="0">
                <a:latin typeface="Segoe UI" panose="020B0502040204020203" pitchFamily="34" charset="0"/>
                <a:cs typeface="Segoe UI" panose="020B0502040204020203" pitchFamily="34" charset="0"/>
              </a:rPr>
              <a:t>la toma de decisiones sobre la </a:t>
            </a:r>
            <a:r>
              <a:rPr lang="es-AR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implementación</a:t>
            </a:r>
            <a:endParaRPr lang="es-AR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illo 4"/>
          <p:cNvSpPr/>
          <p:nvPr/>
        </p:nvSpPr>
        <p:spPr>
          <a:xfrm>
            <a:off x="1973757" y="1048951"/>
            <a:ext cx="2383940" cy="2344615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5867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es-AR" sz="5867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16531" y="3401015"/>
            <a:ext cx="36983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Pasos </a:t>
            </a:r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 Etapas</a:t>
            </a:r>
            <a:endParaRPr lang="es-AR" sz="32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Anillo 6"/>
          <p:cNvSpPr/>
          <p:nvPr/>
        </p:nvSpPr>
        <p:spPr>
          <a:xfrm>
            <a:off x="8557241" y="1356726"/>
            <a:ext cx="1786917" cy="1729061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8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s-AR" sz="48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186003" y="3393566"/>
            <a:ext cx="4529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Casos </a:t>
            </a:r>
            <a:r>
              <a:rPr lang="es-AR" sz="32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prácticos reales</a:t>
            </a:r>
          </a:p>
        </p:txBody>
      </p:sp>
      <p:sp>
        <p:nvSpPr>
          <p:cNvPr id="13" name="Marco 12"/>
          <p:cNvSpPr/>
          <p:nvPr/>
        </p:nvSpPr>
        <p:spPr>
          <a:xfrm>
            <a:off x="502833" y="4126933"/>
            <a:ext cx="5520596" cy="2521302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buFont typeface="+mj-lt"/>
              <a:buAutoNum type="arabicPeriod"/>
            </a:pP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Introducción y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Diagnóstico</a:t>
            </a:r>
          </a:p>
          <a:p>
            <a:pPr marL="357188" indent="-357188">
              <a:buFont typeface="+mj-lt"/>
              <a:buAutoNum type="arabicPeriod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Plataforma/s</a:t>
            </a:r>
          </a:p>
          <a:p>
            <a:pPr marL="357188" indent="-357188">
              <a:buFont typeface="+mj-lt"/>
              <a:buAutoNum type="arabicPeriod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Medios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Pago</a:t>
            </a:r>
          </a:p>
          <a:p>
            <a:pPr marL="357188" indent="-357188">
              <a:buFont typeface="+mj-lt"/>
              <a:buAutoNum type="arabicPeriod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Logística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Distribución</a:t>
            </a:r>
          </a:p>
          <a:p>
            <a:pPr marL="357188" indent="-357188">
              <a:buFont typeface="+mj-lt"/>
              <a:buAutoNum type="arabicPeriod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Promociones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 Ofertas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plataforma</a:t>
            </a:r>
            <a:endParaRPr lang="es-AR" sz="2400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4 Título"/>
          <p:cNvSpPr txBox="1">
            <a:spLocks/>
          </p:cNvSpPr>
          <p:nvPr/>
        </p:nvSpPr>
        <p:spPr>
          <a:xfrm>
            <a:off x="609600" y="147639"/>
            <a:ext cx="8135560" cy="590931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Detalles de Programa y Metodología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67362" y="1805757"/>
            <a:ext cx="7280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60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+</a:t>
            </a:r>
          </a:p>
        </p:txBody>
      </p:sp>
      <p:sp>
        <p:nvSpPr>
          <p:cNvPr id="9" name="Marco 8"/>
          <p:cNvSpPr/>
          <p:nvPr/>
        </p:nvSpPr>
        <p:spPr>
          <a:xfrm>
            <a:off x="7186003" y="4126933"/>
            <a:ext cx="4529392" cy="2521302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elegirán 2 Pymes de distintos rubros que quieran compartir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 equipo preparará las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recomendaciones a medida para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implementación.</a:t>
            </a:r>
            <a:endParaRPr lang="es-AR" sz="2400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 animBg="1"/>
      <p:bldP spid="8" grpId="0"/>
      <p:bldP spid="13" grpId="0" animBg="1"/>
      <p:bldP spid="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illo 4"/>
          <p:cNvSpPr/>
          <p:nvPr/>
        </p:nvSpPr>
        <p:spPr>
          <a:xfrm>
            <a:off x="1973757" y="1263274"/>
            <a:ext cx="2383940" cy="2344615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5867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lang="es-AR" sz="5867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16531" y="3615338"/>
            <a:ext cx="36983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Videoconferencias</a:t>
            </a:r>
            <a:endParaRPr lang="es-AR" sz="32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Anillo 6"/>
          <p:cNvSpPr/>
          <p:nvPr/>
        </p:nvSpPr>
        <p:spPr>
          <a:xfrm>
            <a:off x="8557241" y="1571049"/>
            <a:ext cx="1786917" cy="1729061"/>
          </a:xfrm>
          <a:prstGeom prst="donut">
            <a:avLst>
              <a:gd name="adj" fmla="val 11646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8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s-AR" sz="48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868572" y="3576021"/>
            <a:ext cx="3164256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667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Hora de duración</a:t>
            </a:r>
            <a:endParaRPr lang="es-AR" sz="2667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Marco 12"/>
          <p:cNvSpPr/>
          <p:nvPr/>
        </p:nvSpPr>
        <p:spPr>
          <a:xfrm>
            <a:off x="1927933" y="4497575"/>
            <a:ext cx="8370401" cy="1055342"/>
          </a:xfrm>
          <a:prstGeom prst="frame">
            <a:avLst>
              <a:gd name="adj1" fmla="val 5789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Principales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conceptos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claves de cada etapa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Ejemplos prácticos de diferentes rubros </a:t>
            </a:r>
          </a:p>
        </p:txBody>
      </p:sp>
      <p:sp>
        <p:nvSpPr>
          <p:cNvPr id="10" name="4 Título"/>
          <p:cNvSpPr txBox="1">
            <a:spLocks/>
          </p:cNvSpPr>
          <p:nvPr/>
        </p:nvSpPr>
        <p:spPr>
          <a:xfrm>
            <a:off x="609600" y="147639"/>
            <a:ext cx="8135560" cy="590931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Detalles de Programa y Metodología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5498772" y="2157041"/>
            <a:ext cx="1228725" cy="6688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 1"/>
          <p:cNvSpPr/>
          <p:nvPr/>
        </p:nvSpPr>
        <p:spPr>
          <a:xfrm>
            <a:off x="1973757" y="6223260"/>
            <a:ext cx="8324577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AR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Facilitar la toma de decisiones sobre la implementación</a:t>
            </a:r>
          </a:p>
        </p:txBody>
      </p:sp>
      <p:sp>
        <p:nvSpPr>
          <p:cNvPr id="11" name="Flecha derecha 10"/>
          <p:cNvSpPr/>
          <p:nvPr/>
        </p:nvSpPr>
        <p:spPr>
          <a:xfrm rot="5400000">
            <a:off x="5867627" y="5679690"/>
            <a:ext cx="536834" cy="44958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031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 animBg="1"/>
      <p:bldP spid="8" grpId="0"/>
      <p:bldP spid="13" grpId="0" animBg="1"/>
      <p:bldP spid="3" grpId="0" animBg="1"/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016496" y="414864"/>
            <a:ext cx="3019323" cy="6028272"/>
            <a:chOff x="1016496" y="414864"/>
            <a:chExt cx="3019323" cy="6028272"/>
          </a:xfrm>
        </p:grpSpPr>
        <p:sp>
          <p:nvSpPr>
            <p:cNvPr id="4" name="Forma libre 3"/>
            <p:cNvSpPr/>
            <p:nvPr/>
          </p:nvSpPr>
          <p:spPr>
            <a:xfrm rot="16200000">
              <a:off x="-1418394" y="3503432"/>
              <a:ext cx="5374595" cy="504814"/>
            </a:xfrm>
            <a:custGeom>
              <a:avLst/>
              <a:gdLst>
                <a:gd name="connsiteX0" fmla="*/ 0 w 5374595"/>
                <a:gd name="connsiteY0" fmla="*/ 0 h 504814"/>
                <a:gd name="connsiteX1" fmla="*/ 5374595 w 5374595"/>
                <a:gd name="connsiteY1" fmla="*/ 0 h 504814"/>
                <a:gd name="connsiteX2" fmla="*/ 5374595 w 5374595"/>
                <a:gd name="connsiteY2" fmla="*/ 504814 h 504814"/>
                <a:gd name="connsiteX3" fmla="*/ 0 w 5374595"/>
                <a:gd name="connsiteY3" fmla="*/ 504814 h 504814"/>
                <a:gd name="connsiteX4" fmla="*/ 0 w 5374595"/>
                <a:gd name="connsiteY4" fmla="*/ 0 h 504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4595" h="504814">
                  <a:moveTo>
                    <a:pt x="0" y="0"/>
                  </a:moveTo>
                  <a:lnTo>
                    <a:pt x="5374595" y="0"/>
                  </a:lnTo>
                  <a:lnTo>
                    <a:pt x="5374595" y="504814"/>
                  </a:lnTo>
                  <a:lnTo>
                    <a:pt x="0" y="5048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445218" bIns="-1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Introducción y Diagnóstico</a:t>
              </a:r>
            </a:p>
          </p:txBody>
        </p:sp>
        <p:sp>
          <p:nvSpPr>
            <p:cNvPr id="7" name="Forma libre 6"/>
            <p:cNvSpPr/>
            <p:nvPr/>
          </p:nvSpPr>
          <p:spPr>
            <a:xfrm>
              <a:off x="1521310" y="1066615"/>
              <a:ext cx="2514509" cy="5349240"/>
            </a:xfrm>
            <a:custGeom>
              <a:avLst/>
              <a:gdLst>
                <a:gd name="connsiteX0" fmla="*/ 0 w 2514509"/>
                <a:gd name="connsiteY0" fmla="*/ 0 h 5349240"/>
                <a:gd name="connsiteX1" fmla="*/ 2514509 w 2514509"/>
                <a:gd name="connsiteY1" fmla="*/ 0 h 5349240"/>
                <a:gd name="connsiteX2" fmla="*/ 2514509 w 2514509"/>
                <a:gd name="connsiteY2" fmla="*/ 5349240 h 5349240"/>
                <a:gd name="connsiteX3" fmla="*/ 0 w 2514509"/>
                <a:gd name="connsiteY3" fmla="*/ 5349240 h 5349240"/>
                <a:gd name="connsiteX4" fmla="*/ 0 w 2514509"/>
                <a:gd name="connsiteY4" fmla="*/ 0 h 534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4509" h="5349240">
                  <a:moveTo>
                    <a:pt x="0" y="0"/>
                  </a:moveTo>
                  <a:lnTo>
                    <a:pt x="2514509" y="0"/>
                  </a:lnTo>
                  <a:lnTo>
                    <a:pt x="2514509" y="5349240"/>
                  </a:lnTo>
                  <a:lnTo>
                    <a:pt x="0" y="5349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445218" rIns="142240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Conceptos generales de Comercio Electrónico y Marketing Digital 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Metodología para el diagnóstico para determinar punto de partida.</a:t>
              </a:r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9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Diego Arcusin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1016496" y="414864"/>
              <a:ext cx="1009628" cy="1009628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0000" r="-20000"/>
              </a:stretch>
            </a:blipFill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nillo 14"/>
            <p:cNvSpPr/>
            <p:nvPr/>
          </p:nvSpPr>
          <p:spPr>
            <a:xfrm>
              <a:off x="2473859" y="414864"/>
              <a:ext cx="612241" cy="565925"/>
            </a:xfrm>
            <a:prstGeom prst="donut">
              <a:avLst>
                <a:gd name="adj" fmla="val 11646"/>
              </a:avLst>
            </a:prstGeom>
            <a:solidFill>
              <a:srgbClr val="00B0F0"/>
            </a:solidFill>
            <a:ln>
              <a:solidFill>
                <a:srgbClr val="0086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endParaRPr lang="es-AR" sz="28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674443" y="414863"/>
            <a:ext cx="3019323" cy="6015596"/>
            <a:chOff x="4674443" y="414863"/>
            <a:chExt cx="3019323" cy="6015596"/>
          </a:xfrm>
        </p:grpSpPr>
        <p:sp>
          <p:nvSpPr>
            <p:cNvPr id="9" name="Forma libre 8"/>
            <p:cNvSpPr/>
            <p:nvPr/>
          </p:nvSpPr>
          <p:spPr>
            <a:xfrm rot="16200000">
              <a:off x="2252230" y="3503432"/>
              <a:ext cx="5349240" cy="504814"/>
            </a:xfrm>
            <a:custGeom>
              <a:avLst/>
              <a:gdLst>
                <a:gd name="connsiteX0" fmla="*/ 0 w 5349240"/>
                <a:gd name="connsiteY0" fmla="*/ 0 h 504814"/>
                <a:gd name="connsiteX1" fmla="*/ 5349240 w 5349240"/>
                <a:gd name="connsiteY1" fmla="*/ 0 h 504814"/>
                <a:gd name="connsiteX2" fmla="*/ 5349240 w 5349240"/>
                <a:gd name="connsiteY2" fmla="*/ 504814 h 504814"/>
                <a:gd name="connsiteX3" fmla="*/ 0 w 5349240"/>
                <a:gd name="connsiteY3" fmla="*/ 504814 h 504814"/>
                <a:gd name="connsiteX4" fmla="*/ 0 w 5349240"/>
                <a:gd name="connsiteY4" fmla="*/ 0 h 504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9240" h="504814">
                  <a:moveTo>
                    <a:pt x="0" y="0"/>
                  </a:moveTo>
                  <a:lnTo>
                    <a:pt x="5349240" y="0"/>
                  </a:lnTo>
                  <a:lnTo>
                    <a:pt x="5349240" y="504814"/>
                  </a:lnTo>
                  <a:lnTo>
                    <a:pt x="0" y="5048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-1" rIns="445217" bIns="-1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Elección de la Plataforma/s</a:t>
              </a:r>
            </a:p>
          </p:txBody>
        </p:sp>
        <p:sp>
          <p:nvSpPr>
            <p:cNvPr id="10" name="Forma libre 9"/>
            <p:cNvSpPr/>
            <p:nvPr/>
          </p:nvSpPr>
          <p:spPr>
            <a:xfrm>
              <a:off x="5179257" y="1081219"/>
              <a:ext cx="2514509" cy="5349240"/>
            </a:xfrm>
            <a:custGeom>
              <a:avLst/>
              <a:gdLst>
                <a:gd name="connsiteX0" fmla="*/ 0 w 2514509"/>
                <a:gd name="connsiteY0" fmla="*/ 0 h 5349240"/>
                <a:gd name="connsiteX1" fmla="*/ 2514509 w 2514509"/>
                <a:gd name="connsiteY1" fmla="*/ 0 h 5349240"/>
                <a:gd name="connsiteX2" fmla="*/ 2514509 w 2514509"/>
                <a:gd name="connsiteY2" fmla="*/ 5349240 h 5349240"/>
                <a:gd name="connsiteX3" fmla="*/ 0 w 2514509"/>
                <a:gd name="connsiteY3" fmla="*/ 5349240 h 5349240"/>
                <a:gd name="connsiteX4" fmla="*/ 0 w 2514509"/>
                <a:gd name="connsiteY4" fmla="*/ 0 h 534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4509" h="5349240">
                  <a:moveTo>
                    <a:pt x="0" y="0"/>
                  </a:moveTo>
                  <a:lnTo>
                    <a:pt x="2514509" y="0"/>
                  </a:lnTo>
                  <a:lnTo>
                    <a:pt x="2514509" y="5349240"/>
                  </a:lnTo>
                  <a:lnTo>
                    <a:pt x="0" y="5349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445218" rIns="142240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Análisis de los medios adecuados para comercializar los productos (Marketplace, tienda propia, "</a:t>
              </a:r>
              <a:r>
                <a:rPr lang="es-AR" sz="2000" kern="12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Last</a:t>
              </a: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s-AR" sz="2000" kern="12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Milers</a:t>
              </a: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" (</a:t>
              </a:r>
              <a:r>
                <a:rPr lang="es-AR" sz="2000" kern="12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Rappi</a:t>
              </a: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, Pedidos Ya, etc.), Facebook, Instagram,  WhatsApp).</a:t>
              </a:r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8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Pablo Román Vilá</a:t>
              </a: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4674443" y="414864"/>
              <a:ext cx="1009628" cy="1009628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0000" r="-20000"/>
              </a:stretch>
            </a:blipFill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Anillo 15"/>
            <p:cNvSpPr/>
            <p:nvPr/>
          </p:nvSpPr>
          <p:spPr>
            <a:xfrm>
              <a:off x="6130390" y="414863"/>
              <a:ext cx="612241" cy="565925"/>
            </a:xfrm>
            <a:prstGeom prst="donut">
              <a:avLst>
                <a:gd name="adj" fmla="val 11646"/>
              </a:avLst>
            </a:prstGeom>
            <a:solidFill>
              <a:srgbClr val="00B0F0"/>
            </a:solidFill>
            <a:ln>
              <a:solidFill>
                <a:srgbClr val="0086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endParaRPr lang="es-AR" sz="28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8332391" y="414863"/>
            <a:ext cx="3019323" cy="6015596"/>
            <a:chOff x="8332391" y="414863"/>
            <a:chExt cx="3019323" cy="6015596"/>
          </a:xfrm>
        </p:grpSpPr>
        <p:sp>
          <p:nvSpPr>
            <p:cNvPr id="12" name="Forma libre 11"/>
            <p:cNvSpPr/>
            <p:nvPr/>
          </p:nvSpPr>
          <p:spPr>
            <a:xfrm rot="16200000">
              <a:off x="5910178" y="3503432"/>
              <a:ext cx="5349240" cy="504814"/>
            </a:xfrm>
            <a:custGeom>
              <a:avLst/>
              <a:gdLst>
                <a:gd name="connsiteX0" fmla="*/ 0 w 5349240"/>
                <a:gd name="connsiteY0" fmla="*/ 0 h 504814"/>
                <a:gd name="connsiteX1" fmla="*/ 5349240 w 5349240"/>
                <a:gd name="connsiteY1" fmla="*/ 0 h 504814"/>
                <a:gd name="connsiteX2" fmla="*/ 5349240 w 5349240"/>
                <a:gd name="connsiteY2" fmla="*/ 504814 h 504814"/>
                <a:gd name="connsiteX3" fmla="*/ 0 w 5349240"/>
                <a:gd name="connsiteY3" fmla="*/ 504814 h 504814"/>
                <a:gd name="connsiteX4" fmla="*/ 0 w 5349240"/>
                <a:gd name="connsiteY4" fmla="*/ 0 h 504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9240" h="504814">
                  <a:moveTo>
                    <a:pt x="0" y="0"/>
                  </a:moveTo>
                  <a:lnTo>
                    <a:pt x="5349240" y="0"/>
                  </a:lnTo>
                  <a:lnTo>
                    <a:pt x="5349240" y="504814"/>
                  </a:lnTo>
                  <a:lnTo>
                    <a:pt x="0" y="5048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45218" bIns="-1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Elección de los medios de Pago</a:t>
              </a:r>
            </a:p>
          </p:txBody>
        </p:sp>
        <p:sp>
          <p:nvSpPr>
            <p:cNvPr id="13" name="Forma libre 12"/>
            <p:cNvSpPr/>
            <p:nvPr/>
          </p:nvSpPr>
          <p:spPr>
            <a:xfrm>
              <a:off x="8837205" y="1081219"/>
              <a:ext cx="2514509" cy="5349240"/>
            </a:xfrm>
            <a:custGeom>
              <a:avLst/>
              <a:gdLst>
                <a:gd name="connsiteX0" fmla="*/ 0 w 2514509"/>
                <a:gd name="connsiteY0" fmla="*/ 0 h 5349240"/>
                <a:gd name="connsiteX1" fmla="*/ 2514509 w 2514509"/>
                <a:gd name="connsiteY1" fmla="*/ 0 h 5349240"/>
                <a:gd name="connsiteX2" fmla="*/ 2514509 w 2514509"/>
                <a:gd name="connsiteY2" fmla="*/ 5349240 h 5349240"/>
                <a:gd name="connsiteX3" fmla="*/ 0 w 2514509"/>
                <a:gd name="connsiteY3" fmla="*/ 5349240 h 5349240"/>
                <a:gd name="connsiteX4" fmla="*/ 0 w 2514509"/>
                <a:gd name="connsiteY4" fmla="*/ 0 h 534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4509" h="5349240">
                  <a:moveTo>
                    <a:pt x="0" y="0"/>
                  </a:moveTo>
                  <a:lnTo>
                    <a:pt x="2514509" y="0"/>
                  </a:lnTo>
                  <a:lnTo>
                    <a:pt x="2514509" y="5349240"/>
                  </a:lnTo>
                  <a:lnTo>
                    <a:pt x="0" y="5349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445218" rIns="142240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Análisis para la determinación de los medios de pago más convenientes.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8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8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8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8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Equipo de CAME </a:t>
              </a:r>
              <a:r>
                <a:rPr lang="es-AR" sz="2000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Pagos</a:t>
              </a: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332391" y="414864"/>
              <a:ext cx="1009628" cy="1009628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5000" r="-25000"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Anillo 16"/>
            <p:cNvSpPr/>
            <p:nvPr/>
          </p:nvSpPr>
          <p:spPr>
            <a:xfrm>
              <a:off x="9786921" y="414863"/>
              <a:ext cx="612241" cy="565925"/>
            </a:xfrm>
            <a:prstGeom prst="donut">
              <a:avLst>
                <a:gd name="adj" fmla="val 11646"/>
              </a:avLst>
            </a:prstGeom>
            <a:solidFill>
              <a:srgbClr val="00B0F0"/>
            </a:solidFill>
            <a:ln>
              <a:solidFill>
                <a:srgbClr val="0086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  <a:endParaRPr lang="es-AR" sz="28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192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8276949" y="412858"/>
            <a:ext cx="3124138" cy="6019606"/>
            <a:chOff x="8276949" y="412858"/>
            <a:chExt cx="3124138" cy="6019606"/>
          </a:xfrm>
        </p:grpSpPr>
        <p:sp>
          <p:nvSpPr>
            <p:cNvPr id="11" name="Forma libre 10"/>
            <p:cNvSpPr/>
            <p:nvPr/>
          </p:nvSpPr>
          <p:spPr>
            <a:xfrm rot="16200000">
              <a:off x="5856255" y="3503917"/>
              <a:ext cx="5349240" cy="507852"/>
            </a:xfrm>
            <a:custGeom>
              <a:avLst/>
              <a:gdLst>
                <a:gd name="connsiteX0" fmla="*/ 0 w 5349240"/>
                <a:gd name="connsiteY0" fmla="*/ 0 h 507852"/>
                <a:gd name="connsiteX1" fmla="*/ 5349240 w 5349240"/>
                <a:gd name="connsiteY1" fmla="*/ 0 h 507852"/>
                <a:gd name="connsiteX2" fmla="*/ 5349240 w 5349240"/>
                <a:gd name="connsiteY2" fmla="*/ 507852 h 507852"/>
                <a:gd name="connsiteX3" fmla="*/ 0 w 5349240"/>
                <a:gd name="connsiteY3" fmla="*/ 507852 h 507852"/>
                <a:gd name="connsiteX4" fmla="*/ 0 w 5349240"/>
                <a:gd name="connsiteY4" fmla="*/ 0 h 50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9240" h="507852">
                  <a:moveTo>
                    <a:pt x="0" y="0"/>
                  </a:moveTo>
                  <a:lnTo>
                    <a:pt x="5349240" y="0"/>
                  </a:lnTo>
                  <a:lnTo>
                    <a:pt x="5349240" y="507852"/>
                  </a:lnTo>
                  <a:lnTo>
                    <a:pt x="0" y="5078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47898" bIns="-1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Casos prácticos reales</a:t>
              </a:r>
            </a:p>
          </p:txBody>
        </p:sp>
        <p:sp>
          <p:nvSpPr>
            <p:cNvPr id="12" name="Forma libre 11"/>
            <p:cNvSpPr/>
            <p:nvPr/>
          </p:nvSpPr>
          <p:spPr>
            <a:xfrm>
              <a:off x="8698161" y="1083224"/>
              <a:ext cx="2702926" cy="5349240"/>
            </a:xfrm>
            <a:custGeom>
              <a:avLst/>
              <a:gdLst>
                <a:gd name="connsiteX0" fmla="*/ 0 w 2702926"/>
                <a:gd name="connsiteY0" fmla="*/ 0 h 5349240"/>
                <a:gd name="connsiteX1" fmla="*/ 2702926 w 2702926"/>
                <a:gd name="connsiteY1" fmla="*/ 0 h 5349240"/>
                <a:gd name="connsiteX2" fmla="*/ 2702926 w 2702926"/>
                <a:gd name="connsiteY2" fmla="*/ 5349240 h 5349240"/>
                <a:gd name="connsiteX3" fmla="*/ 0 w 2702926"/>
                <a:gd name="connsiteY3" fmla="*/ 5349240 h 5349240"/>
                <a:gd name="connsiteX4" fmla="*/ 0 w 2702926"/>
                <a:gd name="connsiteY4" fmla="*/ 0 h 534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2926" h="5349240">
                  <a:moveTo>
                    <a:pt x="0" y="0"/>
                  </a:moveTo>
                  <a:lnTo>
                    <a:pt x="2702926" y="0"/>
                  </a:lnTo>
                  <a:lnTo>
                    <a:pt x="2702926" y="5349240"/>
                  </a:lnTo>
                  <a:lnTo>
                    <a:pt x="0" y="5349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447898" rIns="142240" bIns="14224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Se elegirán 2 Pymes de distintos rubros que quieran compartir datos y se prepararán y presentarán  las recomendaciones a medida para la implementación del comercio electrónico para cada caso.</a:t>
              </a:r>
            </a:p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AR" sz="2000" kern="1200" dirty="0" smtClean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Todos </a:t>
              </a:r>
              <a:r>
                <a:rPr lang="es-AR" sz="2000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los </a:t>
              </a:r>
              <a:r>
                <a:rPr lang="es-AR" sz="2000" kern="12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docentes y el Coordinador</a:t>
              </a:r>
              <a:endParaRPr lang="es-AR" sz="2000" kern="1200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8276949" y="412858"/>
              <a:ext cx="1015705" cy="1015705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5000" r="-15000"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nillo 13"/>
            <p:cNvSpPr/>
            <p:nvPr/>
          </p:nvSpPr>
          <p:spPr>
            <a:xfrm>
              <a:off x="9786921" y="414863"/>
              <a:ext cx="612241" cy="565925"/>
            </a:xfrm>
            <a:prstGeom prst="donut">
              <a:avLst>
                <a:gd name="adj" fmla="val 11646"/>
              </a:avLst>
            </a:prstGeom>
            <a:solidFill>
              <a:srgbClr val="00B0F0"/>
            </a:solidFill>
            <a:ln>
              <a:solidFill>
                <a:srgbClr val="0086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</a:t>
              </a:r>
              <a:endParaRPr lang="es-AR" sz="28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595843" y="412858"/>
            <a:ext cx="3037498" cy="6019606"/>
            <a:chOff x="4595843" y="412858"/>
            <a:chExt cx="3037498" cy="6019606"/>
          </a:xfrm>
        </p:grpSpPr>
        <p:sp>
          <p:nvSpPr>
            <p:cNvPr id="8" name="Forma libre 7"/>
            <p:cNvSpPr/>
            <p:nvPr/>
          </p:nvSpPr>
          <p:spPr>
            <a:xfrm rot="16200000">
              <a:off x="2175149" y="3503917"/>
              <a:ext cx="5349240" cy="507852"/>
            </a:xfrm>
            <a:custGeom>
              <a:avLst/>
              <a:gdLst>
                <a:gd name="connsiteX0" fmla="*/ 0 w 5349240"/>
                <a:gd name="connsiteY0" fmla="*/ 0 h 507852"/>
                <a:gd name="connsiteX1" fmla="*/ 5349240 w 5349240"/>
                <a:gd name="connsiteY1" fmla="*/ 0 h 507852"/>
                <a:gd name="connsiteX2" fmla="*/ 5349240 w 5349240"/>
                <a:gd name="connsiteY2" fmla="*/ 507852 h 507852"/>
                <a:gd name="connsiteX3" fmla="*/ 0 w 5349240"/>
                <a:gd name="connsiteY3" fmla="*/ 507852 h 507852"/>
                <a:gd name="connsiteX4" fmla="*/ 0 w 5349240"/>
                <a:gd name="connsiteY4" fmla="*/ 0 h 50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9240" h="507852">
                  <a:moveTo>
                    <a:pt x="0" y="0"/>
                  </a:moveTo>
                  <a:lnTo>
                    <a:pt x="5349240" y="0"/>
                  </a:lnTo>
                  <a:lnTo>
                    <a:pt x="5349240" y="507852"/>
                  </a:lnTo>
                  <a:lnTo>
                    <a:pt x="0" y="5078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-1" rIns="447897" bIns="-1" numCol="1" spcCol="1270" anchor="t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300" b="1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Promociones</a:t>
              </a:r>
              <a:r>
                <a:rPr lang="es-AR" sz="2400" b="1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y Ofertas plataforma</a:t>
              </a:r>
            </a:p>
          </p:txBody>
        </p:sp>
        <p:sp>
          <p:nvSpPr>
            <p:cNvPr id="9" name="Forma libre 8"/>
            <p:cNvSpPr/>
            <p:nvPr/>
          </p:nvSpPr>
          <p:spPr>
            <a:xfrm>
              <a:off x="5103696" y="1083224"/>
              <a:ext cx="2529645" cy="5349240"/>
            </a:xfrm>
            <a:custGeom>
              <a:avLst/>
              <a:gdLst>
                <a:gd name="connsiteX0" fmla="*/ 0 w 2529645"/>
                <a:gd name="connsiteY0" fmla="*/ 0 h 5349240"/>
                <a:gd name="connsiteX1" fmla="*/ 2529645 w 2529645"/>
                <a:gd name="connsiteY1" fmla="*/ 0 h 5349240"/>
                <a:gd name="connsiteX2" fmla="*/ 2529645 w 2529645"/>
                <a:gd name="connsiteY2" fmla="*/ 5349240 h 5349240"/>
                <a:gd name="connsiteX3" fmla="*/ 0 w 2529645"/>
                <a:gd name="connsiteY3" fmla="*/ 5349240 h 5349240"/>
                <a:gd name="connsiteX4" fmla="*/ 0 w 2529645"/>
                <a:gd name="connsiteY4" fmla="*/ 0 h 534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9645" h="5349240">
                  <a:moveTo>
                    <a:pt x="0" y="0"/>
                  </a:moveTo>
                  <a:lnTo>
                    <a:pt x="2529645" y="0"/>
                  </a:lnTo>
                  <a:lnTo>
                    <a:pt x="2529645" y="5349240"/>
                  </a:lnTo>
                  <a:lnTo>
                    <a:pt x="0" y="5349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447898" rIns="142240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Análisis para la determinación de los medios adecuados para realizar la promoción y ofertas de productos y servicios.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6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16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 smtClean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Marina </a:t>
              </a:r>
              <a:r>
                <a:rPr lang="es-AR" sz="2000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Taliberto y Roman Pellegrino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4595843" y="412858"/>
              <a:ext cx="1015705" cy="1015705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nillo 14"/>
            <p:cNvSpPr/>
            <p:nvPr/>
          </p:nvSpPr>
          <p:spPr>
            <a:xfrm>
              <a:off x="6062397" y="414863"/>
              <a:ext cx="612241" cy="565925"/>
            </a:xfrm>
            <a:prstGeom prst="donut">
              <a:avLst>
                <a:gd name="adj" fmla="val 11646"/>
              </a:avLst>
            </a:prstGeom>
            <a:solidFill>
              <a:srgbClr val="00B0F0"/>
            </a:solidFill>
            <a:ln>
              <a:solidFill>
                <a:srgbClr val="0086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  <a:endParaRPr lang="es-AR" sz="28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914737" y="412858"/>
            <a:ext cx="3037498" cy="6032282"/>
            <a:chOff x="914737" y="412858"/>
            <a:chExt cx="3037498" cy="6032282"/>
          </a:xfrm>
        </p:grpSpPr>
        <p:sp>
          <p:nvSpPr>
            <p:cNvPr id="4" name="Forma libre 3"/>
            <p:cNvSpPr/>
            <p:nvPr/>
          </p:nvSpPr>
          <p:spPr>
            <a:xfrm rot="16200000">
              <a:off x="-1518633" y="3503917"/>
              <a:ext cx="5374595" cy="507852"/>
            </a:xfrm>
            <a:custGeom>
              <a:avLst/>
              <a:gdLst>
                <a:gd name="connsiteX0" fmla="*/ 0 w 5374595"/>
                <a:gd name="connsiteY0" fmla="*/ 0 h 507852"/>
                <a:gd name="connsiteX1" fmla="*/ 5374595 w 5374595"/>
                <a:gd name="connsiteY1" fmla="*/ 0 h 507852"/>
                <a:gd name="connsiteX2" fmla="*/ 5374595 w 5374595"/>
                <a:gd name="connsiteY2" fmla="*/ 507852 h 507852"/>
                <a:gd name="connsiteX3" fmla="*/ 0 w 5374595"/>
                <a:gd name="connsiteY3" fmla="*/ 507852 h 507852"/>
                <a:gd name="connsiteX4" fmla="*/ 0 w 5374595"/>
                <a:gd name="connsiteY4" fmla="*/ 0 h 50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4595" h="507852">
                  <a:moveTo>
                    <a:pt x="0" y="0"/>
                  </a:moveTo>
                  <a:lnTo>
                    <a:pt x="5374595" y="0"/>
                  </a:lnTo>
                  <a:lnTo>
                    <a:pt x="5374595" y="507852"/>
                  </a:lnTo>
                  <a:lnTo>
                    <a:pt x="0" y="5078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447898" bIns="-1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Logística y Distribución</a:t>
              </a:r>
            </a:p>
          </p:txBody>
        </p:sp>
        <p:sp>
          <p:nvSpPr>
            <p:cNvPr id="5" name="Forma libre 4"/>
            <p:cNvSpPr/>
            <p:nvPr/>
          </p:nvSpPr>
          <p:spPr>
            <a:xfrm>
              <a:off x="1422590" y="1083224"/>
              <a:ext cx="2529645" cy="5349240"/>
            </a:xfrm>
            <a:custGeom>
              <a:avLst/>
              <a:gdLst>
                <a:gd name="connsiteX0" fmla="*/ 0 w 2529645"/>
                <a:gd name="connsiteY0" fmla="*/ 0 h 5349240"/>
                <a:gd name="connsiteX1" fmla="*/ 2529645 w 2529645"/>
                <a:gd name="connsiteY1" fmla="*/ 0 h 5349240"/>
                <a:gd name="connsiteX2" fmla="*/ 2529645 w 2529645"/>
                <a:gd name="connsiteY2" fmla="*/ 5349240 h 5349240"/>
                <a:gd name="connsiteX3" fmla="*/ 0 w 2529645"/>
                <a:gd name="connsiteY3" fmla="*/ 5349240 h 5349240"/>
                <a:gd name="connsiteX4" fmla="*/ 0 w 2529645"/>
                <a:gd name="connsiteY4" fmla="*/ 0 h 534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9645" h="5349240">
                  <a:moveTo>
                    <a:pt x="0" y="0"/>
                  </a:moveTo>
                  <a:lnTo>
                    <a:pt x="2529645" y="0"/>
                  </a:lnTo>
                  <a:lnTo>
                    <a:pt x="2529645" y="5349240"/>
                  </a:lnTo>
                  <a:lnTo>
                    <a:pt x="0" y="5349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447898" rIns="142240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Análisis para la determinación de los medios adecuados para realizar la entrega de productos.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4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4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AR" sz="2400" kern="12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AR" sz="8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AR" sz="2000" kern="1200" dirty="0" smtClean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Federico </a:t>
              </a:r>
              <a:r>
                <a:rPr lang="es-AR" sz="2000" kern="1200" dirty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Tozzi y Gastón Funes</a:t>
              </a: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914737" y="412858"/>
              <a:ext cx="1015705" cy="1015705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9000" r="-19000"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Anillo 15"/>
            <p:cNvSpPr/>
            <p:nvPr/>
          </p:nvSpPr>
          <p:spPr>
            <a:xfrm>
              <a:off x="2381291" y="412858"/>
              <a:ext cx="612241" cy="565925"/>
            </a:xfrm>
            <a:prstGeom prst="donut">
              <a:avLst>
                <a:gd name="adj" fmla="val 11646"/>
              </a:avLst>
            </a:prstGeom>
            <a:solidFill>
              <a:srgbClr val="00B0F0"/>
            </a:solidFill>
            <a:ln>
              <a:solidFill>
                <a:srgbClr val="0086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800" b="1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  <a:endParaRPr lang="es-AR" sz="28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490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illo 4"/>
          <p:cNvSpPr/>
          <p:nvPr/>
        </p:nvSpPr>
        <p:spPr>
          <a:xfrm>
            <a:off x="892444" y="1091820"/>
            <a:ext cx="2383940" cy="2344615"/>
          </a:xfrm>
          <a:prstGeom prst="donut">
            <a:avLst>
              <a:gd name="adj" fmla="val 7985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Qué Vender</a:t>
            </a:r>
            <a:endParaRPr lang="es-AR" sz="32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4 Título"/>
          <p:cNvSpPr txBox="1">
            <a:spLocks/>
          </p:cNvSpPr>
          <p:nvPr/>
        </p:nvSpPr>
        <p:spPr>
          <a:xfrm>
            <a:off x="892444" y="215576"/>
            <a:ext cx="2826415" cy="590931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Diagnóstico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Anillo 8"/>
          <p:cNvSpPr/>
          <p:nvPr/>
        </p:nvSpPr>
        <p:spPr>
          <a:xfrm>
            <a:off x="3591755" y="1091819"/>
            <a:ext cx="2383940" cy="2344615"/>
          </a:xfrm>
          <a:prstGeom prst="donut">
            <a:avLst>
              <a:gd name="adj" fmla="val 7985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Cuánto Vender</a:t>
            </a:r>
            <a:endParaRPr lang="es-AR" sz="32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Anillo 10"/>
          <p:cNvSpPr/>
          <p:nvPr/>
        </p:nvSpPr>
        <p:spPr>
          <a:xfrm>
            <a:off x="6216815" y="1091818"/>
            <a:ext cx="2383940" cy="2344615"/>
          </a:xfrm>
          <a:prstGeom prst="donut">
            <a:avLst>
              <a:gd name="adj" fmla="val 7985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Dónde</a:t>
            </a:r>
          </a:p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Vender</a:t>
            </a:r>
            <a:endParaRPr lang="es-AR" sz="32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Anillo 11"/>
          <p:cNvSpPr/>
          <p:nvPr/>
        </p:nvSpPr>
        <p:spPr>
          <a:xfrm>
            <a:off x="8915967" y="1085273"/>
            <a:ext cx="2383940" cy="2344615"/>
          </a:xfrm>
          <a:prstGeom prst="donut">
            <a:avLst>
              <a:gd name="adj" fmla="val 7985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que precio vender</a:t>
            </a:r>
            <a:endParaRPr lang="es-AR" sz="32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Anillo 13"/>
          <p:cNvSpPr/>
          <p:nvPr/>
        </p:nvSpPr>
        <p:spPr>
          <a:xfrm>
            <a:off x="2305651" y="4085480"/>
            <a:ext cx="2383940" cy="2344615"/>
          </a:xfrm>
          <a:prstGeom prst="donut">
            <a:avLst>
              <a:gd name="adj" fmla="val 7985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Qué </a:t>
            </a:r>
            <a:r>
              <a:rPr lang="es-AR" sz="28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Recursos</a:t>
            </a:r>
            <a:endParaRPr lang="es-AR" sz="28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Marco 18"/>
          <p:cNvSpPr/>
          <p:nvPr/>
        </p:nvSpPr>
        <p:spPr>
          <a:xfrm>
            <a:off x="6216814" y="3809403"/>
            <a:ext cx="5083093" cy="1242563"/>
          </a:xfrm>
          <a:prstGeom prst="frame">
            <a:avLst>
              <a:gd name="adj1" fmla="val 5789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Tiempo</a:t>
            </a:r>
          </a:p>
        </p:txBody>
      </p:sp>
      <p:sp>
        <p:nvSpPr>
          <p:cNvPr id="20" name="Marco 19"/>
          <p:cNvSpPr/>
          <p:nvPr/>
        </p:nvSpPr>
        <p:spPr>
          <a:xfrm>
            <a:off x="6216814" y="5424938"/>
            <a:ext cx="5083093" cy="1242563"/>
          </a:xfrm>
          <a:prstGeom prst="frame">
            <a:avLst>
              <a:gd name="adj1" fmla="val 5789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Inversión</a:t>
            </a:r>
          </a:p>
        </p:txBody>
      </p:sp>
      <p:sp>
        <p:nvSpPr>
          <p:cNvPr id="3" name="Flecha derecha 2"/>
          <p:cNvSpPr/>
          <p:nvPr/>
        </p:nvSpPr>
        <p:spPr>
          <a:xfrm rot="20436106">
            <a:off x="5001493" y="4571856"/>
            <a:ext cx="946495" cy="32861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Flecha derecha 20"/>
          <p:cNvSpPr/>
          <p:nvPr/>
        </p:nvSpPr>
        <p:spPr>
          <a:xfrm rot="1100269">
            <a:off x="5001492" y="5750775"/>
            <a:ext cx="946495" cy="32861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756" y="3876136"/>
            <a:ext cx="1764000" cy="1103547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8600754" y="5503228"/>
            <a:ext cx="1764001" cy="1094353"/>
            <a:chOff x="8600754" y="5517582"/>
            <a:chExt cx="1764001" cy="1080000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00754" y="5517582"/>
              <a:ext cx="1764001" cy="1080000"/>
            </a:xfrm>
            <a:prstGeom prst="rect">
              <a:avLst/>
            </a:prstGeom>
          </p:spPr>
        </p:pic>
        <p:sp>
          <p:nvSpPr>
            <p:cNvPr id="15" name="Elipse 14"/>
            <p:cNvSpPr/>
            <p:nvPr/>
          </p:nvSpPr>
          <p:spPr>
            <a:xfrm>
              <a:off x="9747937" y="5617644"/>
              <a:ext cx="360000" cy="3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400" b="1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</a:t>
              </a:r>
              <a:endParaRPr lang="es-AR" sz="24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97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4" grpId="0" animBg="1"/>
      <p:bldP spid="19" grpId="0" animBg="1"/>
      <p:bldP spid="20" grpId="0" animBg="1"/>
      <p:bldP spid="3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Título"/>
          <p:cNvSpPr txBox="1">
            <a:spLocks/>
          </p:cNvSpPr>
          <p:nvPr/>
        </p:nvSpPr>
        <p:spPr>
          <a:xfrm>
            <a:off x="0" y="-28576"/>
            <a:ext cx="11549575" cy="590931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Diagnóstico y toma de decisiones 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73818295"/>
              </p:ext>
            </p:extLst>
          </p:nvPr>
        </p:nvGraphicFramePr>
        <p:xfrm>
          <a:off x="210483" y="590931"/>
          <a:ext cx="11772899" cy="6052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3868609" y="2643188"/>
            <a:ext cx="4515734" cy="2828925"/>
            <a:chOff x="4057391" y="2571746"/>
            <a:chExt cx="4079083" cy="2828925"/>
          </a:xfrm>
        </p:grpSpPr>
        <p:sp>
          <p:nvSpPr>
            <p:cNvPr id="2" name="Elipse 1"/>
            <p:cNvSpPr/>
            <p:nvPr/>
          </p:nvSpPr>
          <p:spPr>
            <a:xfrm>
              <a:off x="4057391" y="2571746"/>
              <a:ext cx="4079083" cy="2828925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aphicFrame>
          <p:nvGraphicFramePr>
            <p:cNvPr id="12" name="Diagrama 11"/>
            <p:cNvGraphicFramePr/>
            <p:nvPr>
              <p:extLst>
                <p:ext uri="{D42A27DB-BD31-4B8C-83A1-F6EECF244321}">
                  <p14:modId xmlns:p14="http://schemas.microsoft.com/office/powerpoint/2010/main" val="1417737734"/>
                </p:ext>
              </p:extLst>
            </p:nvPr>
          </p:nvGraphicFramePr>
          <p:xfrm>
            <a:off x="4064788" y="2571746"/>
            <a:ext cx="3729038" cy="25093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grpSp>
        <p:nvGrpSpPr>
          <p:cNvPr id="6" name="Grupo 5"/>
          <p:cNvGrpSpPr/>
          <p:nvPr/>
        </p:nvGrpSpPr>
        <p:grpSpPr>
          <a:xfrm>
            <a:off x="4122693" y="3667010"/>
            <a:ext cx="4374193" cy="461666"/>
            <a:chOff x="4657725" y="3667009"/>
            <a:chExt cx="3944431" cy="461666"/>
          </a:xfrm>
        </p:grpSpPr>
        <p:sp>
          <p:nvSpPr>
            <p:cNvPr id="5" name="CuadroTexto 4"/>
            <p:cNvSpPr txBox="1"/>
            <p:nvPr/>
          </p:nvSpPr>
          <p:spPr>
            <a:xfrm>
              <a:off x="4657725" y="3667010"/>
              <a:ext cx="1000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Toma </a:t>
              </a:r>
              <a:endParaRPr lang="es-AR" sz="2400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971901" y="3667010"/>
              <a:ext cx="1000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</a:t>
              </a:r>
              <a:endParaRPr lang="es-AR" sz="2400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923252" y="3667009"/>
              <a:ext cx="1678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dirty="0" smtClean="0">
                  <a:solidFill>
                    <a:srgbClr val="0000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decisiones</a:t>
              </a:r>
              <a:endParaRPr lang="es-AR" sz="2400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6" name="Grupo 65"/>
          <p:cNvGrpSpPr/>
          <p:nvPr/>
        </p:nvGrpSpPr>
        <p:grpSpPr>
          <a:xfrm>
            <a:off x="1935852" y="1414899"/>
            <a:ext cx="8010671" cy="3306350"/>
            <a:chOff x="1935852" y="1414899"/>
            <a:chExt cx="8010671" cy="3306350"/>
          </a:xfrm>
        </p:grpSpPr>
        <p:cxnSp>
          <p:nvCxnSpPr>
            <p:cNvPr id="24" name="Conector angular 23"/>
            <p:cNvCxnSpPr/>
            <p:nvPr/>
          </p:nvCxnSpPr>
          <p:spPr>
            <a:xfrm rot="10800000" flipV="1">
              <a:off x="1935852" y="1414900"/>
              <a:ext cx="3100384" cy="640574"/>
            </a:xfrm>
            <a:prstGeom prst="bentConnector3">
              <a:avLst>
                <a:gd name="adj1" fmla="val 100066"/>
              </a:avLst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angular 30"/>
            <p:cNvCxnSpPr/>
            <p:nvPr/>
          </p:nvCxnSpPr>
          <p:spPr>
            <a:xfrm>
              <a:off x="7174523" y="1443474"/>
              <a:ext cx="2772000" cy="612000"/>
            </a:xfrm>
            <a:prstGeom prst="bentConnector3">
              <a:avLst>
                <a:gd name="adj1" fmla="val 99807"/>
              </a:avLst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de flecha 39"/>
            <p:cNvCxnSpPr/>
            <p:nvPr/>
          </p:nvCxnSpPr>
          <p:spPr>
            <a:xfrm>
              <a:off x="3349064" y="1414899"/>
              <a:ext cx="15097" cy="3268577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de flecha 40"/>
            <p:cNvCxnSpPr/>
            <p:nvPr/>
          </p:nvCxnSpPr>
          <p:spPr>
            <a:xfrm flipH="1">
              <a:off x="8706103" y="1443474"/>
              <a:ext cx="5230" cy="327777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86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Título"/>
          <p:cNvSpPr txBox="1">
            <a:spLocks/>
          </p:cNvSpPr>
          <p:nvPr/>
        </p:nvSpPr>
        <p:spPr>
          <a:xfrm>
            <a:off x="618182" y="74222"/>
            <a:ext cx="6294169" cy="590931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Casos </a:t>
            </a:r>
            <a:r>
              <a:rPr lang="es-AR" sz="36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prácticos </a:t>
            </a:r>
            <a:r>
              <a:rPr lang="es-AR" sz="3600" b="1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reales</a:t>
            </a:r>
            <a:endParaRPr lang="es-AR" sz="3600" b="1" dirty="0">
              <a:solidFill>
                <a:srgbClr val="00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1905927" y="523350"/>
            <a:ext cx="8383244" cy="4962762"/>
            <a:chOff x="1905927" y="523350"/>
            <a:chExt cx="8383244" cy="4962762"/>
          </a:xfrm>
        </p:grpSpPr>
        <p:grpSp>
          <p:nvGrpSpPr>
            <p:cNvPr id="8" name="Grupo 7"/>
            <p:cNvGrpSpPr/>
            <p:nvPr/>
          </p:nvGrpSpPr>
          <p:grpSpPr>
            <a:xfrm>
              <a:off x="1905927" y="523350"/>
              <a:ext cx="8383244" cy="4962762"/>
              <a:chOff x="1905927" y="823398"/>
              <a:chExt cx="8383244" cy="4962762"/>
            </a:xfrm>
          </p:grpSpPr>
          <p:graphicFrame>
            <p:nvGraphicFramePr>
              <p:cNvPr id="3" name="Objeto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8424981"/>
                  </p:ext>
                </p:extLst>
              </p:nvPr>
            </p:nvGraphicFramePr>
            <p:xfrm>
              <a:off x="3409953" y="1495514"/>
              <a:ext cx="5286366" cy="42906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6" name="Imagen de mapa de bits" r:id="rId4" imgW="2781360" imgH="2257560" progId="Paint.Picture">
                      <p:embed/>
                    </p:oleObj>
                  </mc:Choice>
                  <mc:Fallback>
                    <p:oleObj name="Imagen de mapa de bits" r:id="rId4" imgW="2781360" imgH="2257560" progId="Paint.Picture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3409953" y="1495514"/>
                            <a:ext cx="5286366" cy="429064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Anillo 17"/>
              <p:cNvSpPr/>
              <p:nvPr/>
            </p:nvSpPr>
            <p:spPr>
              <a:xfrm>
                <a:off x="5091490" y="823398"/>
                <a:ext cx="2012118" cy="1200108"/>
              </a:xfrm>
              <a:prstGeom prst="donut">
                <a:avLst>
                  <a:gd name="adj" fmla="val 8341"/>
                </a:avLst>
              </a:prstGeom>
              <a:solidFill>
                <a:srgbClr val="00B0F0"/>
              </a:solidFill>
              <a:ln>
                <a:solidFill>
                  <a:srgbClr val="0086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AR" sz="2000" dirty="0" smtClean="0">
                    <a:solidFill>
                      <a:srgbClr val="00B0F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Formulario con Datos</a:t>
                </a:r>
                <a:endParaRPr lang="es-AR" sz="2000" dirty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9" name="Anillo 18"/>
              <p:cNvSpPr/>
              <p:nvPr/>
            </p:nvSpPr>
            <p:spPr>
              <a:xfrm>
                <a:off x="1905927" y="1579805"/>
                <a:ext cx="2012118" cy="1200108"/>
              </a:xfrm>
              <a:prstGeom prst="donut">
                <a:avLst>
                  <a:gd name="adj" fmla="val 8341"/>
                </a:avLst>
              </a:prstGeom>
              <a:solidFill>
                <a:srgbClr val="00B0F0"/>
              </a:solidFill>
              <a:ln>
                <a:solidFill>
                  <a:srgbClr val="0086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AR" sz="2000" dirty="0" smtClean="0">
                    <a:solidFill>
                      <a:srgbClr val="00B0F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Formulario con Datos</a:t>
                </a:r>
                <a:endParaRPr lang="es-AR" sz="2000" dirty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0" name="Anillo 19"/>
              <p:cNvSpPr/>
              <p:nvPr/>
            </p:nvSpPr>
            <p:spPr>
              <a:xfrm>
                <a:off x="8277053" y="1579805"/>
                <a:ext cx="2012118" cy="1200108"/>
              </a:xfrm>
              <a:prstGeom prst="donut">
                <a:avLst>
                  <a:gd name="adj" fmla="val 8341"/>
                </a:avLst>
              </a:prstGeom>
              <a:solidFill>
                <a:srgbClr val="00B0F0"/>
              </a:solidFill>
              <a:ln>
                <a:solidFill>
                  <a:srgbClr val="0086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AR" sz="2000" dirty="0" smtClean="0">
                    <a:solidFill>
                      <a:srgbClr val="00B0F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Formulario con Datos</a:t>
                </a:r>
                <a:endParaRPr lang="es-AR" sz="2000" dirty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2" name="Anillo 21"/>
            <p:cNvSpPr/>
            <p:nvPr/>
          </p:nvSpPr>
          <p:spPr>
            <a:xfrm>
              <a:off x="4300535" y="4533564"/>
              <a:ext cx="3614738" cy="681374"/>
            </a:xfrm>
            <a:prstGeom prst="donut">
              <a:avLst>
                <a:gd name="adj" fmla="val 8341"/>
              </a:avLst>
            </a:prstGeom>
            <a:solidFill>
              <a:srgbClr val="00B0F0"/>
            </a:solidFill>
            <a:ln>
              <a:solidFill>
                <a:srgbClr val="0086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000" dirty="0" smtClean="0">
                  <a:solidFill>
                    <a:srgbClr val="00B0F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Selección de 2 casos</a:t>
              </a:r>
              <a:endParaRPr lang="es-AR" sz="20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6" name="Marco 25"/>
          <p:cNvSpPr/>
          <p:nvPr/>
        </p:nvSpPr>
        <p:spPr>
          <a:xfrm>
            <a:off x="2138553" y="5375699"/>
            <a:ext cx="7938702" cy="1415736"/>
          </a:xfrm>
          <a:prstGeom prst="frame">
            <a:avLst>
              <a:gd name="adj1" fmla="val 4261"/>
            </a:avLst>
          </a:prstGeom>
          <a:solidFill>
            <a:srgbClr val="00B0F0"/>
          </a:solidFill>
          <a:ln>
            <a:solidFill>
              <a:srgbClr val="008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Recomendación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profesional de los docentes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 el coordinador del </a:t>
            </a:r>
            <a:r>
              <a:rPr lang="es-AR" sz="24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programa, para la implementación </a:t>
            </a:r>
            <a:r>
              <a:rPr lang="es-AR" sz="2400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 Comercio Electrónico en tu negocio</a:t>
            </a:r>
          </a:p>
        </p:txBody>
      </p:sp>
    </p:spTree>
    <p:extLst>
      <p:ext uri="{BB962C8B-B14F-4D97-AF65-F5344CB8AC3E}">
        <p14:creationId xmlns:p14="http://schemas.microsoft.com/office/powerpoint/2010/main" val="35338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603</Words>
  <Application>Microsoft Office PowerPoint</Application>
  <PresentationFormat>Panorámica</PresentationFormat>
  <Paragraphs>161</Paragraphs>
  <Slides>12</Slides>
  <Notes>8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Tema de Office</vt:lpstr>
      <vt:lpstr>Imagen de mapa de bits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</dc:creator>
  <cp:lastModifiedBy>Ricardo</cp:lastModifiedBy>
  <cp:revision>135</cp:revision>
  <dcterms:created xsi:type="dcterms:W3CDTF">2020-03-25T17:33:33Z</dcterms:created>
  <dcterms:modified xsi:type="dcterms:W3CDTF">2020-04-26T20:48:44Z</dcterms:modified>
</cp:coreProperties>
</file>