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34.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1" r:id="rId6"/>
    <p:sldId id="260" r:id="rId7"/>
    <p:sldId id="262" r:id="rId8"/>
    <p:sldId id="263" r:id="rId9"/>
    <p:sldId id="264" r:id="rId10"/>
    <p:sldId id="265" r:id="rId11"/>
    <p:sldId id="266" r:id="rId12"/>
    <p:sldId id="314" r:id="rId13"/>
    <p:sldId id="267" r:id="rId14"/>
    <p:sldId id="268" r:id="rId15"/>
    <p:sldId id="315" r:id="rId16"/>
    <p:sldId id="317" r:id="rId17"/>
    <p:sldId id="296" r:id="rId18"/>
    <p:sldId id="316" r:id="rId19"/>
    <p:sldId id="318" r:id="rId20"/>
    <p:sldId id="320" r:id="rId21"/>
    <p:sldId id="319" r:id="rId22"/>
    <p:sldId id="321" r:id="rId23"/>
    <p:sldId id="323" r:id="rId24"/>
    <p:sldId id="322" r:id="rId25"/>
    <p:sldId id="324" r:id="rId26"/>
    <p:sldId id="558" r:id="rId27"/>
    <p:sldId id="559" r:id="rId28"/>
    <p:sldId id="560" r:id="rId29"/>
    <p:sldId id="561" r:id="rId30"/>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2D6"/>
    <a:srgbClr val="AB7C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21"/>
    <p:restoredTop sz="94715"/>
  </p:normalViewPr>
  <p:slideViewPr>
    <p:cSldViewPr snapToGrid="0" snapToObjects="1" showGuides="1">
      <p:cViewPr varScale="1">
        <p:scale>
          <a:sx n="124" d="100"/>
          <a:sy n="124" d="100"/>
        </p:scale>
        <p:origin x="240"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3E384C9-6B90-A442-91A3-48F1C1AB2D7D}" type="datetimeFigureOut">
              <a:rPr lang="es-ES_tradnl" smtClean="0"/>
              <a:t>6/4/20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3FA6F2ED-C2F7-AB4C-A8B5-26DAAD5F6597}" type="slidenum">
              <a:rPr lang="es-ES_tradnl" smtClean="0"/>
              <a:t>‹Nº›</a:t>
            </a:fld>
            <a:endParaRPr lang="es-ES_tradnl"/>
          </a:p>
        </p:txBody>
      </p:sp>
    </p:spTree>
    <p:extLst>
      <p:ext uri="{BB962C8B-B14F-4D97-AF65-F5344CB8AC3E}">
        <p14:creationId xmlns:p14="http://schemas.microsoft.com/office/powerpoint/2010/main" val="1935757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53E384C9-6B90-A442-91A3-48F1C1AB2D7D}" type="datetimeFigureOut">
              <a:rPr lang="es-ES_tradnl" smtClean="0"/>
              <a:t>6/4/20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3FA6F2ED-C2F7-AB4C-A8B5-26DAAD5F6597}" type="slidenum">
              <a:rPr lang="es-ES_tradnl" smtClean="0"/>
              <a:t>‹Nº›</a:t>
            </a:fld>
            <a:endParaRPr lang="es-ES_tradnl"/>
          </a:p>
        </p:txBody>
      </p:sp>
    </p:spTree>
    <p:extLst>
      <p:ext uri="{BB962C8B-B14F-4D97-AF65-F5344CB8AC3E}">
        <p14:creationId xmlns:p14="http://schemas.microsoft.com/office/powerpoint/2010/main" val="9546755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53E384C9-6B90-A442-91A3-48F1C1AB2D7D}" type="datetimeFigureOut">
              <a:rPr lang="es-ES_tradnl" smtClean="0"/>
              <a:t>6/4/20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3FA6F2ED-C2F7-AB4C-A8B5-26DAAD5F6597}" type="slidenum">
              <a:rPr lang="es-ES_tradnl" smtClean="0"/>
              <a:t>‹Nº›</a:t>
            </a:fld>
            <a:endParaRPr lang="es-ES_tradnl"/>
          </a:p>
        </p:txBody>
      </p:sp>
    </p:spTree>
    <p:extLst>
      <p:ext uri="{BB962C8B-B14F-4D97-AF65-F5344CB8AC3E}">
        <p14:creationId xmlns:p14="http://schemas.microsoft.com/office/powerpoint/2010/main" val="2557824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108960" y="6377941"/>
            <a:ext cx="2926080" cy="342900"/>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457200" y="6377941"/>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4/8/20</a:t>
            </a:fld>
            <a:endParaRPr lang="en-US"/>
          </a:p>
        </p:txBody>
      </p:sp>
      <p:sp>
        <p:nvSpPr>
          <p:cNvPr id="4" name="Holder 4"/>
          <p:cNvSpPr>
            <a:spLocks noGrp="1"/>
          </p:cNvSpPr>
          <p:nvPr>
            <p:ph type="sldNum" sz="quarter" idx="7"/>
          </p:nvPr>
        </p:nvSpPr>
        <p:spPr>
          <a:xfrm>
            <a:off x="6583680" y="6377941"/>
            <a:ext cx="21031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50814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53E384C9-6B90-A442-91A3-48F1C1AB2D7D}" type="datetimeFigureOut">
              <a:rPr lang="es-ES_tradnl" smtClean="0"/>
              <a:t>6/4/20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3FA6F2ED-C2F7-AB4C-A8B5-26DAAD5F6597}" type="slidenum">
              <a:rPr lang="es-ES_tradnl" smtClean="0"/>
              <a:t>‹Nº›</a:t>
            </a:fld>
            <a:endParaRPr lang="es-ES_tradnl"/>
          </a:p>
        </p:txBody>
      </p:sp>
    </p:spTree>
    <p:extLst>
      <p:ext uri="{BB962C8B-B14F-4D97-AF65-F5344CB8AC3E}">
        <p14:creationId xmlns:p14="http://schemas.microsoft.com/office/powerpoint/2010/main" val="27278355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53E384C9-6B90-A442-91A3-48F1C1AB2D7D}" type="datetimeFigureOut">
              <a:rPr lang="es-ES_tradnl" smtClean="0"/>
              <a:t>6/4/20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3FA6F2ED-C2F7-AB4C-A8B5-26DAAD5F6597}" type="slidenum">
              <a:rPr lang="es-ES_tradnl" smtClean="0"/>
              <a:t>‹Nº›</a:t>
            </a:fld>
            <a:endParaRPr lang="es-ES_tradnl"/>
          </a:p>
        </p:txBody>
      </p:sp>
    </p:spTree>
    <p:extLst>
      <p:ext uri="{BB962C8B-B14F-4D97-AF65-F5344CB8AC3E}">
        <p14:creationId xmlns:p14="http://schemas.microsoft.com/office/powerpoint/2010/main" val="18829283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53E384C9-6B90-A442-91A3-48F1C1AB2D7D}" type="datetimeFigureOut">
              <a:rPr lang="es-ES_tradnl" smtClean="0"/>
              <a:t>6/4/20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3FA6F2ED-C2F7-AB4C-A8B5-26DAAD5F6597}" type="slidenum">
              <a:rPr lang="es-ES_tradnl" smtClean="0"/>
              <a:t>‹Nº›</a:t>
            </a:fld>
            <a:endParaRPr lang="es-ES_tradnl"/>
          </a:p>
        </p:txBody>
      </p:sp>
    </p:spTree>
    <p:extLst>
      <p:ext uri="{BB962C8B-B14F-4D97-AF65-F5344CB8AC3E}">
        <p14:creationId xmlns:p14="http://schemas.microsoft.com/office/powerpoint/2010/main" val="15197951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53E384C9-6B90-A442-91A3-48F1C1AB2D7D}" type="datetimeFigureOut">
              <a:rPr lang="es-ES_tradnl" smtClean="0"/>
              <a:t>6/4/20</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3FA6F2ED-C2F7-AB4C-A8B5-26DAAD5F6597}" type="slidenum">
              <a:rPr lang="es-ES_tradnl" smtClean="0"/>
              <a:t>‹Nº›</a:t>
            </a:fld>
            <a:endParaRPr lang="es-ES_tradnl"/>
          </a:p>
        </p:txBody>
      </p:sp>
    </p:spTree>
    <p:extLst>
      <p:ext uri="{BB962C8B-B14F-4D97-AF65-F5344CB8AC3E}">
        <p14:creationId xmlns:p14="http://schemas.microsoft.com/office/powerpoint/2010/main" val="28664920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3E384C9-6B90-A442-91A3-48F1C1AB2D7D}" type="datetimeFigureOut">
              <a:rPr lang="es-ES_tradnl" smtClean="0"/>
              <a:t>6/4/20</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3FA6F2ED-C2F7-AB4C-A8B5-26DAAD5F6597}" type="slidenum">
              <a:rPr lang="es-ES_tradnl" smtClean="0"/>
              <a:t>‹Nº›</a:t>
            </a:fld>
            <a:endParaRPr lang="es-ES_tradnl"/>
          </a:p>
        </p:txBody>
      </p:sp>
    </p:spTree>
    <p:extLst>
      <p:ext uri="{BB962C8B-B14F-4D97-AF65-F5344CB8AC3E}">
        <p14:creationId xmlns:p14="http://schemas.microsoft.com/office/powerpoint/2010/main" val="36578398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E384C9-6B90-A442-91A3-48F1C1AB2D7D}" type="datetimeFigureOut">
              <a:rPr lang="es-ES_tradnl" smtClean="0"/>
              <a:t>6/4/20</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3FA6F2ED-C2F7-AB4C-A8B5-26DAAD5F6597}" type="slidenum">
              <a:rPr lang="es-ES_tradnl" smtClean="0"/>
              <a:t>‹Nº›</a:t>
            </a:fld>
            <a:endParaRPr lang="es-ES_tradnl"/>
          </a:p>
        </p:txBody>
      </p:sp>
    </p:spTree>
    <p:extLst>
      <p:ext uri="{BB962C8B-B14F-4D97-AF65-F5344CB8AC3E}">
        <p14:creationId xmlns:p14="http://schemas.microsoft.com/office/powerpoint/2010/main" val="25465558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53E384C9-6B90-A442-91A3-48F1C1AB2D7D}" type="datetimeFigureOut">
              <a:rPr lang="es-ES_tradnl" smtClean="0"/>
              <a:t>6/4/20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3FA6F2ED-C2F7-AB4C-A8B5-26DAAD5F6597}" type="slidenum">
              <a:rPr lang="es-ES_tradnl" smtClean="0"/>
              <a:t>‹Nº›</a:t>
            </a:fld>
            <a:endParaRPr lang="es-ES_tradnl"/>
          </a:p>
        </p:txBody>
      </p:sp>
    </p:spTree>
    <p:extLst>
      <p:ext uri="{BB962C8B-B14F-4D97-AF65-F5344CB8AC3E}">
        <p14:creationId xmlns:p14="http://schemas.microsoft.com/office/powerpoint/2010/main" val="21147848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53E384C9-6B90-A442-91A3-48F1C1AB2D7D}" type="datetimeFigureOut">
              <a:rPr lang="es-ES_tradnl" smtClean="0"/>
              <a:t>6/4/20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3FA6F2ED-C2F7-AB4C-A8B5-26DAAD5F6597}" type="slidenum">
              <a:rPr lang="es-ES_tradnl" smtClean="0"/>
              <a:t>‹Nº›</a:t>
            </a:fld>
            <a:endParaRPr lang="es-ES_tradnl"/>
          </a:p>
        </p:txBody>
      </p:sp>
    </p:spTree>
    <p:extLst>
      <p:ext uri="{BB962C8B-B14F-4D97-AF65-F5344CB8AC3E}">
        <p14:creationId xmlns:p14="http://schemas.microsoft.com/office/powerpoint/2010/main" val="34137782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E384C9-6B90-A442-91A3-48F1C1AB2D7D}" type="datetimeFigureOut">
              <a:rPr lang="es-ES_tradnl" smtClean="0"/>
              <a:t>6/4/20</a:t>
            </a:fld>
            <a:endParaRPr lang="es-ES_trad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6F2ED-C2F7-AB4C-A8B5-26DAAD5F6597}" type="slidenum">
              <a:rPr lang="es-ES_tradnl" smtClean="0"/>
              <a:t>‹Nº›</a:t>
            </a:fld>
            <a:endParaRPr lang="es-ES_tradnl"/>
          </a:p>
        </p:txBody>
      </p:sp>
    </p:spTree>
    <p:extLst>
      <p:ext uri="{BB962C8B-B14F-4D97-AF65-F5344CB8AC3E}">
        <p14:creationId xmlns:p14="http://schemas.microsoft.com/office/powerpoint/2010/main" val="5015510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tif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16.tiff"/><Relationship Id="rId1" Type="http://schemas.openxmlformats.org/officeDocument/2006/relationships/slideLayout" Target="../slideLayouts/slideLayout7.xml"/><Relationship Id="rId5" Type="http://schemas.openxmlformats.org/officeDocument/2006/relationships/image" Target="../media/image19.tiff"/><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image" Target="../media/image25.tif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linkedin.com/in/pwtrejo"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7.xml"/><Relationship Id="rId6" Type="http://schemas.openxmlformats.org/officeDocument/2006/relationships/image" Target="../media/image10.tiff"/><Relationship Id="rId5" Type="http://schemas.openxmlformats.org/officeDocument/2006/relationships/image" Target="../media/image9.jpeg"/><Relationship Id="rId4" Type="http://schemas.openxmlformats.org/officeDocument/2006/relationships/image" Target="../media/image8.tiff"/></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4"/>
          <p:cNvGrpSpPr/>
          <p:nvPr/>
        </p:nvGrpSpPr>
        <p:grpSpPr>
          <a:xfrm rot="-10800000">
            <a:off x="8064000" y="4508"/>
            <a:ext cx="1080000" cy="1080000"/>
            <a:chOff x="0" y="0"/>
            <a:chExt cx="6350000" cy="6339840"/>
          </a:xfrm>
          <a:solidFill>
            <a:srgbClr val="D3EAFA"/>
          </a:solidFill>
        </p:grpSpPr>
        <p:sp>
          <p:nvSpPr>
            <p:cNvPr id="17" name="Freeform 5"/>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grpFill/>
          </p:spPr>
        </p:sp>
      </p:grpSp>
      <p:grpSp>
        <p:nvGrpSpPr>
          <p:cNvPr id="20" name="Group 6"/>
          <p:cNvGrpSpPr/>
          <p:nvPr/>
        </p:nvGrpSpPr>
        <p:grpSpPr>
          <a:xfrm rot="5400000">
            <a:off x="8493217" y="428698"/>
            <a:ext cx="432000" cy="432000"/>
            <a:chOff x="0" y="0"/>
            <a:chExt cx="6350000" cy="6339840"/>
          </a:xfrm>
          <a:solidFill>
            <a:srgbClr val="447AB7"/>
          </a:solidFill>
        </p:grpSpPr>
        <p:sp>
          <p:nvSpPr>
            <p:cNvPr id="21" name="Freeform 7"/>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grpFill/>
          </p:spPr>
        </p:sp>
      </p:grpSp>
      <p:grpSp>
        <p:nvGrpSpPr>
          <p:cNvPr id="22" name="Group 4"/>
          <p:cNvGrpSpPr/>
          <p:nvPr/>
        </p:nvGrpSpPr>
        <p:grpSpPr>
          <a:xfrm>
            <a:off x="8615" y="5784642"/>
            <a:ext cx="1080000" cy="1079126"/>
            <a:chOff x="0" y="0"/>
            <a:chExt cx="6350000" cy="6339840"/>
          </a:xfrm>
          <a:solidFill>
            <a:srgbClr val="D3EAFA"/>
          </a:solidFill>
        </p:grpSpPr>
        <p:sp>
          <p:nvSpPr>
            <p:cNvPr id="23" name="Freeform 5"/>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grpFill/>
          </p:spPr>
        </p:sp>
      </p:grpSp>
      <p:sp>
        <p:nvSpPr>
          <p:cNvPr id="5" name="CuadroTexto 4"/>
          <p:cNvSpPr txBox="1"/>
          <p:nvPr/>
        </p:nvSpPr>
        <p:spPr>
          <a:xfrm>
            <a:off x="595032" y="2137631"/>
            <a:ext cx="7898185" cy="2283446"/>
          </a:xfrm>
          <a:prstGeom prst="rect">
            <a:avLst/>
          </a:prstGeom>
          <a:noFill/>
        </p:spPr>
        <p:txBody>
          <a:bodyPr wrap="square" rtlCol="0">
            <a:spAutoFit/>
          </a:bodyPr>
          <a:lstStyle/>
          <a:p>
            <a:pPr algn="ctr">
              <a:spcBef>
                <a:spcPts val="900"/>
              </a:spcBef>
              <a:spcAft>
                <a:spcPts val="900"/>
              </a:spcAft>
            </a:pPr>
            <a:endParaRPr lang="es-AR" sz="2700" b="1" dirty="0">
              <a:solidFill>
                <a:srgbClr val="003399"/>
              </a:solidFill>
              <a:latin typeface="Arial" panose="020B0604020202020204" pitchFamily="34" charset="0"/>
              <a:cs typeface="Arial" panose="020B0604020202020204" pitchFamily="34" charset="0"/>
            </a:endParaRPr>
          </a:p>
          <a:p>
            <a:pPr algn="ctr">
              <a:lnSpc>
                <a:spcPct val="150000"/>
              </a:lnSpc>
              <a:spcBef>
                <a:spcPts val="1800"/>
              </a:spcBef>
              <a:spcAft>
                <a:spcPts val="1800"/>
              </a:spcAft>
            </a:pPr>
            <a:r>
              <a:rPr lang="es-AR" sz="3300" b="1" dirty="0">
                <a:solidFill>
                  <a:srgbClr val="003399"/>
                </a:solidFill>
                <a:latin typeface="Arial" panose="020B0604020202020204" pitchFamily="34" charset="0"/>
                <a:cs typeface="Arial" panose="020B0604020202020204" pitchFamily="34" charset="0"/>
              </a:rPr>
              <a:t>Innovación &amp; Creatividad en tiempos de cuarentena</a:t>
            </a:r>
            <a:endParaRPr lang="es-AR" sz="2700" b="1" dirty="0">
              <a:solidFill>
                <a:srgbClr val="003399"/>
              </a:solidFill>
              <a:latin typeface="Arial" panose="020B0604020202020204" pitchFamily="34" charset="0"/>
              <a:cs typeface="Arial" panose="020B0604020202020204" pitchFamily="34" charset="0"/>
            </a:endParaRPr>
          </a:p>
        </p:txBody>
      </p:sp>
      <p:pic>
        <p:nvPicPr>
          <p:cNvPr id="24" name="Imagen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1466" y="35934"/>
            <a:ext cx="1412534" cy="999000"/>
          </a:xfrm>
          <a:prstGeom prst="rect">
            <a:avLst/>
          </a:prstGeom>
        </p:spPr>
      </p:pic>
      <p:pic>
        <p:nvPicPr>
          <p:cNvPr id="25" name="Imagen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9624" y="-259802"/>
            <a:ext cx="1809000" cy="1809000"/>
          </a:xfrm>
          <a:prstGeom prst="rect">
            <a:avLst/>
          </a:prstGeom>
        </p:spPr>
      </p:pic>
      <p:pic>
        <p:nvPicPr>
          <p:cNvPr id="26" name="Imagen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088" y="86361"/>
            <a:ext cx="2109848" cy="863309"/>
          </a:xfrm>
          <a:prstGeom prst="rect">
            <a:avLst/>
          </a:prstGeom>
        </p:spPr>
      </p:pic>
      <p:sp>
        <p:nvSpPr>
          <p:cNvPr id="27" name="CuadroTexto 26"/>
          <p:cNvSpPr txBox="1"/>
          <p:nvPr/>
        </p:nvSpPr>
        <p:spPr>
          <a:xfrm>
            <a:off x="5025628" y="5274812"/>
            <a:ext cx="4118372" cy="395814"/>
          </a:xfrm>
          <a:prstGeom prst="rect">
            <a:avLst/>
          </a:prstGeom>
          <a:noFill/>
        </p:spPr>
        <p:txBody>
          <a:bodyPr wrap="square" rtlCol="0">
            <a:spAutoFit/>
          </a:bodyPr>
          <a:lstStyle/>
          <a:p>
            <a:pPr algn="ctr">
              <a:lnSpc>
                <a:spcPct val="150000"/>
              </a:lnSpc>
              <a:spcBef>
                <a:spcPts val="1800"/>
              </a:spcBef>
              <a:spcAft>
                <a:spcPts val="1800"/>
              </a:spcAft>
            </a:pPr>
            <a:r>
              <a:rPr lang="es-AR" sz="1500" b="1" dirty="0">
                <a:solidFill>
                  <a:srgbClr val="003399"/>
                </a:solidFill>
                <a:latin typeface="Arial" panose="020B0604020202020204" pitchFamily="34" charset="0"/>
                <a:cs typeface="Arial" panose="020B0604020202020204" pitchFamily="34" charset="0"/>
              </a:rPr>
              <a:t> Pedro W. Trejo</a:t>
            </a:r>
            <a:endParaRPr lang="es-AR" sz="1200" b="1" dirty="0">
              <a:solidFill>
                <a:srgbClr val="0033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82046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5F85402-ADC0-074E-87A8-DA5D23651C48}"/>
              </a:ext>
            </a:extLst>
          </p:cNvPr>
          <p:cNvSpPr txBox="1"/>
          <p:nvPr/>
        </p:nvSpPr>
        <p:spPr>
          <a:xfrm>
            <a:off x="2206375" y="1983300"/>
            <a:ext cx="4731250" cy="3170099"/>
          </a:xfrm>
          <a:prstGeom prst="rect">
            <a:avLst/>
          </a:prstGeom>
          <a:noFill/>
        </p:spPr>
        <p:txBody>
          <a:bodyPr wrap="square" rtlCol="0">
            <a:spAutoFit/>
          </a:bodyPr>
          <a:lstStyle/>
          <a:p>
            <a:pPr>
              <a:spcBef>
                <a:spcPts val="600"/>
              </a:spcBef>
              <a:spcAft>
                <a:spcPts val="600"/>
              </a:spcAft>
            </a:pPr>
            <a:r>
              <a:rPr lang="es-AR" sz="2000" dirty="0">
                <a:latin typeface="Raleway Light" panose="020B0403030101060003" pitchFamily="34" charset="77"/>
              </a:rPr>
              <a:t>Esto implica analizar </a:t>
            </a:r>
            <a:r>
              <a:rPr lang="es-AR" sz="2000" b="1" dirty="0">
                <a:latin typeface="Raleway SemiBold" panose="020B0503030101060003" pitchFamily="34" charset="77"/>
              </a:rPr>
              <a:t>TODO</a:t>
            </a:r>
            <a:r>
              <a:rPr lang="es-AR" sz="2000" dirty="0">
                <a:latin typeface="Raleway Light" panose="020B0403030101060003" pitchFamily="34" charset="77"/>
              </a:rPr>
              <a:t> el negocio. De punta a punta.</a:t>
            </a:r>
          </a:p>
          <a:p>
            <a:pPr>
              <a:spcBef>
                <a:spcPts val="600"/>
              </a:spcBef>
              <a:spcAft>
                <a:spcPts val="600"/>
              </a:spcAft>
            </a:pPr>
            <a:r>
              <a:rPr lang="es-AR" sz="2000" dirty="0">
                <a:latin typeface="Raleway Light" panose="020B0403030101060003" pitchFamily="34" charset="77"/>
              </a:rPr>
              <a:t>Con el foco puesto en los </a:t>
            </a:r>
            <a:r>
              <a:rPr lang="es-AR" sz="2000" b="1" dirty="0">
                <a:latin typeface="Raleway SemiBold" panose="020B0503030101060003" pitchFamily="34" charset="77"/>
              </a:rPr>
              <a:t>INGRESOS</a:t>
            </a:r>
            <a:r>
              <a:rPr lang="es-AR" sz="2000" dirty="0">
                <a:latin typeface="Raleway Light" panose="020B0403030101060003" pitchFamily="34" charset="77"/>
              </a:rPr>
              <a:t> y no en los </a:t>
            </a:r>
            <a:r>
              <a:rPr lang="es-AR" sz="2000" b="1" dirty="0">
                <a:latin typeface="Raleway SemiBold" panose="020B0503030101060003" pitchFamily="34" charset="77"/>
              </a:rPr>
              <a:t>PRODUCTOS</a:t>
            </a:r>
            <a:r>
              <a:rPr lang="es-AR" sz="2000" dirty="0">
                <a:latin typeface="Raleway Light" panose="020B0403030101060003" pitchFamily="34" charset="77"/>
              </a:rPr>
              <a:t>.</a:t>
            </a:r>
          </a:p>
          <a:p>
            <a:pPr>
              <a:spcBef>
                <a:spcPts val="600"/>
              </a:spcBef>
              <a:spcAft>
                <a:spcPts val="600"/>
              </a:spcAft>
            </a:pPr>
            <a:r>
              <a:rPr lang="es-AR" sz="2000" dirty="0">
                <a:latin typeface="Raleway Light" panose="020B0403030101060003" pitchFamily="34" charset="77"/>
              </a:rPr>
              <a:t>Necesitamos pensar en la </a:t>
            </a:r>
            <a:r>
              <a:rPr lang="es-AR" sz="2000" b="1" dirty="0">
                <a:latin typeface="Raleway SemiBold" panose="020B0503030101060003" pitchFamily="34" charset="77"/>
              </a:rPr>
              <a:t>RECUPERACIÓN</a:t>
            </a:r>
            <a:r>
              <a:rPr lang="es-AR" sz="2000" dirty="0">
                <a:latin typeface="Raleway Light" panose="020B0403030101060003" pitchFamily="34" charset="77"/>
              </a:rPr>
              <a:t>, por eso es importante que </a:t>
            </a:r>
            <a:r>
              <a:rPr lang="es-AR" sz="2000" b="1" dirty="0">
                <a:latin typeface="Raleway SemiBold" panose="020B0503030101060003" pitchFamily="34" charset="77"/>
              </a:rPr>
              <a:t>TODA INNOVACIÓN </a:t>
            </a:r>
            <a:r>
              <a:rPr lang="es-AR" sz="2000" dirty="0">
                <a:latin typeface="Raleway Light" panose="020B0403030101060003" pitchFamily="34" charset="77"/>
              </a:rPr>
              <a:t>impacte </a:t>
            </a:r>
            <a:r>
              <a:rPr lang="es-AR" sz="2000" b="1" dirty="0">
                <a:latin typeface="Raleway SemiBold" panose="020B0503030101060003" pitchFamily="34" charset="77"/>
              </a:rPr>
              <a:t>POSITIVAMENTE</a:t>
            </a:r>
            <a:r>
              <a:rPr lang="es-AR" sz="2000" dirty="0">
                <a:latin typeface="Raleway Light" panose="020B0403030101060003" pitchFamily="34" charset="77"/>
              </a:rPr>
              <a:t> en los ingresos de la PYME. </a:t>
            </a:r>
          </a:p>
        </p:txBody>
      </p:sp>
      <p:sp>
        <p:nvSpPr>
          <p:cNvPr id="3" name="CuadroTexto 2">
            <a:extLst>
              <a:ext uri="{FF2B5EF4-FFF2-40B4-BE49-F238E27FC236}">
                <a16:creationId xmlns:a16="http://schemas.microsoft.com/office/drawing/2014/main" id="{36B05691-09E0-5D4B-A235-7A687EAE6256}"/>
              </a:ext>
            </a:extLst>
          </p:cNvPr>
          <p:cNvSpPr txBox="1"/>
          <p:nvPr/>
        </p:nvSpPr>
        <p:spPr>
          <a:xfrm>
            <a:off x="2206375" y="359596"/>
            <a:ext cx="4143635" cy="954107"/>
          </a:xfrm>
          <a:prstGeom prst="rect">
            <a:avLst/>
          </a:prstGeom>
          <a:noFill/>
        </p:spPr>
        <p:txBody>
          <a:bodyPr wrap="none" rtlCol="0">
            <a:spAutoFit/>
          </a:bodyPr>
          <a:lstStyle/>
          <a:p>
            <a:r>
              <a:rPr lang="es-ES_tradnl" sz="2800" dirty="0">
                <a:latin typeface="Raleway" panose="020B0503030101060003" pitchFamily="34" charset="77"/>
              </a:rPr>
              <a:t>además es pensar en el</a:t>
            </a:r>
          </a:p>
          <a:p>
            <a:r>
              <a:rPr lang="es-ES_tradnl" sz="2800" b="1" dirty="0">
                <a:latin typeface="Raleway" panose="020B0503030101060003" pitchFamily="34" charset="77"/>
              </a:rPr>
              <a:t>MODELO DE NEGOCIO</a:t>
            </a:r>
            <a:endParaRPr lang="es-ES_tradnl" sz="2800" dirty="0"/>
          </a:p>
        </p:txBody>
      </p:sp>
    </p:spTree>
    <p:extLst>
      <p:ext uri="{BB962C8B-B14F-4D97-AF65-F5344CB8AC3E}">
        <p14:creationId xmlns:p14="http://schemas.microsoft.com/office/powerpoint/2010/main" val="29762277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B8822E5-B4C1-3B46-879E-D2656963A41B}"/>
              </a:ext>
            </a:extLst>
          </p:cNvPr>
          <p:cNvSpPr/>
          <p:nvPr/>
        </p:nvSpPr>
        <p:spPr>
          <a:xfrm>
            <a:off x="4572001" y="0"/>
            <a:ext cx="4572000" cy="1900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Rectángulo 2">
            <a:extLst>
              <a:ext uri="{FF2B5EF4-FFF2-40B4-BE49-F238E27FC236}">
                <a16:creationId xmlns:a16="http://schemas.microsoft.com/office/drawing/2014/main" id="{C7BED85D-8BF0-D743-96ED-6AEF38AACCC7}"/>
              </a:ext>
            </a:extLst>
          </p:cNvPr>
          <p:cNvSpPr/>
          <p:nvPr/>
        </p:nvSpPr>
        <p:spPr>
          <a:xfrm>
            <a:off x="4572001" y="1900719"/>
            <a:ext cx="4572000" cy="495728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4800" dirty="0">
              <a:latin typeface="Raleway" panose="020B0503030101060003" pitchFamily="34" charset="77"/>
            </a:endParaRPr>
          </a:p>
        </p:txBody>
      </p:sp>
      <p:sp>
        <p:nvSpPr>
          <p:cNvPr id="4" name="CuadroTexto 3">
            <a:extLst>
              <a:ext uri="{FF2B5EF4-FFF2-40B4-BE49-F238E27FC236}">
                <a16:creationId xmlns:a16="http://schemas.microsoft.com/office/drawing/2014/main" id="{E936A0CE-D877-B54B-8BA7-DAC0D008F523}"/>
              </a:ext>
            </a:extLst>
          </p:cNvPr>
          <p:cNvSpPr txBox="1"/>
          <p:nvPr/>
        </p:nvSpPr>
        <p:spPr>
          <a:xfrm>
            <a:off x="5657326" y="313038"/>
            <a:ext cx="2436886" cy="1107996"/>
          </a:xfrm>
          <a:prstGeom prst="rect">
            <a:avLst/>
          </a:prstGeom>
          <a:noFill/>
        </p:spPr>
        <p:txBody>
          <a:bodyPr wrap="none" rtlCol="0">
            <a:spAutoFit/>
          </a:bodyPr>
          <a:lstStyle/>
          <a:p>
            <a:r>
              <a:rPr lang="es-ES_tradnl" sz="6600" b="1" dirty="0">
                <a:solidFill>
                  <a:schemeClr val="bg1"/>
                </a:solidFill>
                <a:latin typeface="Raleway" panose="020B0503030101060003" pitchFamily="34" charset="77"/>
              </a:rPr>
              <a:t>3</a:t>
            </a:r>
            <a:r>
              <a:rPr lang="es-ES_tradnl" sz="4800" b="1" dirty="0">
                <a:solidFill>
                  <a:schemeClr val="bg1"/>
                </a:solidFill>
                <a:latin typeface="Raleway" panose="020B0503030101060003" pitchFamily="34" charset="77"/>
              </a:rPr>
              <a:t> áreas</a:t>
            </a:r>
          </a:p>
        </p:txBody>
      </p:sp>
      <p:sp>
        <p:nvSpPr>
          <p:cNvPr id="5" name="CuadroTexto 4">
            <a:extLst>
              <a:ext uri="{FF2B5EF4-FFF2-40B4-BE49-F238E27FC236}">
                <a16:creationId xmlns:a16="http://schemas.microsoft.com/office/drawing/2014/main" id="{ABE6F7A9-FB2F-D34A-86C8-ABBCD8D60CAC}"/>
              </a:ext>
            </a:extLst>
          </p:cNvPr>
          <p:cNvSpPr txBox="1"/>
          <p:nvPr/>
        </p:nvSpPr>
        <p:spPr>
          <a:xfrm>
            <a:off x="4643921" y="2436870"/>
            <a:ext cx="4345968" cy="2923877"/>
          </a:xfrm>
          <a:prstGeom prst="rect">
            <a:avLst/>
          </a:prstGeom>
          <a:noFill/>
        </p:spPr>
        <p:txBody>
          <a:bodyPr wrap="square" rtlCol="0">
            <a:spAutoFit/>
          </a:bodyPr>
          <a:lstStyle>
            <a:defPPr>
              <a:defRPr lang="es-AR"/>
            </a:defPPr>
            <a:lvl1pPr>
              <a:defRPr sz="6600" b="1">
                <a:solidFill>
                  <a:schemeClr val="bg1"/>
                </a:solidFill>
                <a:latin typeface="Raleway" panose="020B0503030101060003" pitchFamily="34" charset="77"/>
              </a:defRPr>
            </a:lvl1pPr>
          </a:lstStyle>
          <a:p>
            <a:r>
              <a:rPr lang="es-ES_tradnl" sz="8800" dirty="0"/>
              <a:t>10</a:t>
            </a:r>
            <a:r>
              <a:rPr lang="es-ES_tradnl" dirty="0"/>
              <a:t> </a:t>
            </a:r>
          </a:p>
          <a:p>
            <a:pPr algn="r"/>
            <a:r>
              <a:rPr lang="es-ES_tradnl" sz="4800" dirty="0"/>
              <a:t>experiencias de innovación</a:t>
            </a:r>
          </a:p>
        </p:txBody>
      </p:sp>
      <p:pic>
        <p:nvPicPr>
          <p:cNvPr id="7" name="Imagen 6">
            <a:extLst>
              <a:ext uri="{FF2B5EF4-FFF2-40B4-BE49-F238E27FC236}">
                <a16:creationId xmlns:a16="http://schemas.microsoft.com/office/drawing/2014/main" id="{1A5BE562-C87F-3047-ADBE-22815D4DDE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0966" y="944763"/>
            <a:ext cx="5152490" cy="4968473"/>
          </a:xfrm>
          <a:prstGeom prst="rect">
            <a:avLst/>
          </a:prstGeom>
        </p:spPr>
      </p:pic>
    </p:spTree>
    <p:extLst>
      <p:ext uri="{BB962C8B-B14F-4D97-AF65-F5344CB8AC3E}">
        <p14:creationId xmlns:p14="http://schemas.microsoft.com/office/powerpoint/2010/main" val="9813199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4601CFA-3CE0-F444-A917-7561B136735D}"/>
              </a:ext>
            </a:extLst>
          </p:cNvPr>
          <p:cNvSpPr/>
          <p:nvPr/>
        </p:nvSpPr>
        <p:spPr>
          <a:xfrm>
            <a:off x="2590800" y="0"/>
            <a:ext cx="655555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Rectángulo 4">
            <a:extLst>
              <a:ext uri="{FF2B5EF4-FFF2-40B4-BE49-F238E27FC236}">
                <a16:creationId xmlns:a16="http://schemas.microsoft.com/office/drawing/2014/main" id="{05CA865C-EEA5-8C45-A490-E91E7E031787}"/>
              </a:ext>
            </a:extLst>
          </p:cNvPr>
          <p:cNvSpPr/>
          <p:nvPr/>
        </p:nvSpPr>
        <p:spPr>
          <a:xfrm>
            <a:off x="1045028" y="0"/>
            <a:ext cx="1620000" cy="64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dirty="0"/>
              <a:t>MODELO DE INGRESOS</a:t>
            </a:r>
          </a:p>
        </p:txBody>
      </p:sp>
      <p:sp>
        <p:nvSpPr>
          <p:cNvPr id="6" name="Rectángulo 5">
            <a:extLst>
              <a:ext uri="{FF2B5EF4-FFF2-40B4-BE49-F238E27FC236}">
                <a16:creationId xmlns:a16="http://schemas.microsoft.com/office/drawing/2014/main" id="{71491820-5D0E-A041-BB57-AEE5F3C43F84}"/>
              </a:ext>
            </a:extLst>
          </p:cNvPr>
          <p:cNvSpPr/>
          <p:nvPr/>
        </p:nvSpPr>
        <p:spPr>
          <a:xfrm>
            <a:off x="1044331" y="648840"/>
            <a:ext cx="1620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dirty="0"/>
              <a:t>TRABAJO EN RED</a:t>
            </a:r>
          </a:p>
        </p:txBody>
      </p:sp>
      <p:sp>
        <p:nvSpPr>
          <p:cNvPr id="7" name="Rectángulo 6">
            <a:extLst>
              <a:ext uri="{FF2B5EF4-FFF2-40B4-BE49-F238E27FC236}">
                <a16:creationId xmlns:a16="http://schemas.microsoft.com/office/drawing/2014/main" id="{23700462-3654-924D-93A7-25380E6E70A0}"/>
              </a:ext>
            </a:extLst>
          </p:cNvPr>
          <p:cNvSpPr/>
          <p:nvPr/>
        </p:nvSpPr>
        <p:spPr>
          <a:xfrm>
            <a:off x="1043950" y="1290988"/>
            <a:ext cx="1620000" cy="684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_tradnl" sz="1400" dirty="0">
                <a:solidFill>
                  <a:schemeClr val="accent1">
                    <a:lumMod val="50000"/>
                  </a:schemeClr>
                </a:solidFill>
              </a:rPr>
              <a:t>ESTRUCTURA</a:t>
            </a:r>
          </a:p>
        </p:txBody>
      </p:sp>
      <p:sp>
        <p:nvSpPr>
          <p:cNvPr id="8" name="Rectángulo 7">
            <a:extLst>
              <a:ext uri="{FF2B5EF4-FFF2-40B4-BE49-F238E27FC236}">
                <a16:creationId xmlns:a16="http://schemas.microsoft.com/office/drawing/2014/main" id="{D7D255B8-AAEF-844E-964E-F44E01F25403}"/>
              </a:ext>
            </a:extLst>
          </p:cNvPr>
          <p:cNvSpPr/>
          <p:nvPr/>
        </p:nvSpPr>
        <p:spPr>
          <a:xfrm>
            <a:off x="1044331" y="1972618"/>
            <a:ext cx="1620000" cy="684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dirty="0">
                <a:solidFill>
                  <a:schemeClr val="accent1">
                    <a:lumMod val="50000"/>
                  </a:schemeClr>
                </a:solidFill>
              </a:rPr>
              <a:t>PROCESO</a:t>
            </a:r>
          </a:p>
        </p:txBody>
      </p:sp>
      <p:sp>
        <p:nvSpPr>
          <p:cNvPr id="9" name="Rectángulo 8">
            <a:extLst>
              <a:ext uri="{FF2B5EF4-FFF2-40B4-BE49-F238E27FC236}">
                <a16:creationId xmlns:a16="http://schemas.microsoft.com/office/drawing/2014/main" id="{C0C92803-61A8-8B40-937E-9E823DE6D38A}"/>
              </a:ext>
            </a:extLst>
          </p:cNvPr>
          <p:cNvSpPr/>
          <p:nvPr/>
        </p:nvSpPr>
        <p:spPr>
          <a:xfrm>
            <a:off x="1057818" y="2657343"/>
            <a:ext cx="1611647" cy="68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dirty="0">
                <a:solidFill>
                  <a:schemeClr val="bg1"/>
                </a:solidFill>
              </a:rPr>
              <a:t>FUNCIONES DEL PRODUCTO</a:t>
            </a:r>
          </a:p>
        </p:txBody>
      </p:sp>
      <p:sp>
        <p:nvSpPr>
          <p:cNvPr id="10" name="Rectángulo 9">
            <a:extLst>
              <a:ext uri="{FF2B5EF4-FFF2-40B4-BE49-F238E27FC236}">
                <a16:creationId xmlns:a16="http://schemas.microsoft.com/office/drawing/2014/main" id="{ED8935EC-329A-894F-AF56-4C49E9A836C3}"/>
              </a:ext>
            </a:extLst>
          </p:cNvPr>
          <p:cNvSpPr/>
          <p:nvPr/>
        </p:nvSpPr>
        <p:spPr>
          <a:xfrm>
            <a:off x="1049465" y="3337921"/>
            <a:ext cx="1620000" cy="72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dirty="0">
                <a:solidFill>
                  <a:schemeClr val="bg1"/>
                </a:solidFill>
              </a:rPr>
              <a:t>COMPEMENTOS DEL PRODUCTO</a:t>
            </a:r>
          </a:p>
        </p:txBody>
      </p:sp>
      <p:sp>
        <p:nvSpPr>
          <p:cNvPr id="11" name="Rectángulo 10">
            <a:extLst>
              <a:ext uri="{FF2B5EF4-FFF2-40B4-BE49-F238E27FC236}">
                <a16:creationId xmlns:a16="http://schemas.microsoft.com/office/drawing/2014/main" id="{F037507A-0052-F740-86BA-0D9FECC26A52}"/>
              </a:ext>
            </a:extLst>
          </p:cNvPr>
          <p:cNvSpPr/>
          <p:nvPr/>
        </p:nvSpPr>
        <p:spPr>
          <a:xfrm>
            <a:off x="1051423" y="4057716"/>
            <a:ext cx="1619729" cy="684000"/>
          </a:xfrm>
          <a:prstGeom prst="rect">
            <a:avLst/>
          </a:prstGeom>
          <a:solidFill>
            <a:srgbClr val="FFA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_tradnl" sz="1600" dirty="0"/>
              <a:t>SERVICIO</a:t>
            </a:r>
          </a:p>
        </p:txBody>
      </p:sp>
      <p:sp>
        <p:nvSpPr>
          <p:cNvPr id="12" name="Rectángulo 11">
            <a:extLst>
              <a:ext uri="{FF2B5EF4-FFF2-40B4-BE49-F238E27FC236}">
                <a16:creationId xmlns:a16="http://schemas.microsoft.com/office/drawing/2014/main" id="{1CABF6D9-C05F-1247-85F2-94BD93120F42}"/>
              </a:ext>
            </a:extLst>
          </p:cNvPr>
          <p:cNvSpPr/>
          <p:nvPr/>
        </p:nvSpPr>
        <p:spPr>
          <a:xfrm>
            <a:off x="1051423" y="4737135"/>
            <a:ext cx="1619730" cy="684000"/>
          </a:xfrm>
          <a:prstGeom prst="rect">
            <a:avLst/>
          </a:prstGeom>
          <a:solidFill>
            <a:srgbClr val="F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dirty="0"/>
              <a:t>CANALES</a:t>
            </a:r>
          </a:p>
        </p:txBody>
      </p:sp>
      <p:sp>
        <p:nvSpPr>
          <p:cNvPr id="13" name="Rectángulo 12">
            <a:extLst>
              <a:ext uri="{FF2B5EF4-FFF2-40B4-BE49-F238E27FC236}">
                <a16:creationId xmlns:a16="http://schemas.microsoft.com/office/drawing/2014/main" id="{B7BF7EED-F44B-4144-80CE-18B9803375FC}"/>
              </a:ext>
            </a:extLst>
          </p:cNvPr>
          <p:cNvSpPr/>
          <p:nvPr/>
        </p:nvSpPr>
        <p:spPr>
          <a:xfrm>
            <a:off x="1049465" y="5417494"/>
            <a:ext cx="1620000" cy="684000"/>
          </a:xfrm>
          <a:prstGeom prst="rect">
            <a:avLst/>
          </a:prstGeom>
          <a:solidFill>
            <a:srgbClr val="FF4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dirty="0"/>
              <a:t>MARCA</a:t>
            </a:r>
          </a:p>
        </p:txBody>
      </p:sp>
      <p:sp>
        <p:nvSpPr>
          <p:cNvPr id="14" name="Rectángulo 13">
            <a:extLst>
              <a:ext uri="{FF2B5EF4-FFF2-40B4-BE49-F238E27FC236}">
                <a16:creationId xmlns:a16="http://schemas.microsoft.com/office/drawing/2014/main" id="{579BA347-8BBC-0D43-BD28-84378F17B24A}"/>
              </a:ext>
            </a:extLst>
          </p:cNvPr>
          <p:cNvSpPr/>
          <p:nvPr/>
        </p:nvSpPr>
        <p:spPr>
          <a:xfrm>
            <a:off x="1052720" y="6098389"/>
            <a:ext cx="1617133" cy="75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dirty="0"/>
              <a:t>EXPERIENCIA DEL CLIENTE</a:t>
            </a:r>
          </a:p>
        </p:txBody>
      </p:sp>
      <p:sp>
        <p:nvSpPr>
          <p:cNvPr id="15" name="Rectángulo 14">
            <a:extLst>
              <a:ext uri="{FF2B5EF4-FFF2-40B4-BE49-F238E27FC236}">
                <a16:creationId xmlns:a16="http://schemas.microsoft.com/office/drawing/2014/main" id="{2A8D4262-27B4-7D47-8B07-6DFBD5ADBFBA}"/>
              </a:ext>
            </a:extLst>
          </p:cNvPr>
          <p:cNvSpPr/>
          <p:nvPr/>
        </p:nvSpPr>
        <p:spPr>
          <a:xfrm rot="16200000">
            <a:off x="-845670" y="836406"/>
            <a:ext cx="2736000" cy="10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spc="300" dirty="0">
                <a:solidFill>
                  <a:schemeClr val="tx1"/>
                </a:solidFill>
                <a:latin typeface="Raleway SemiBold" panose="020B0503030101060003" pitchFamily="34" charset="77"/>
              </a:rPr>
              <a:t>CONFIGURACIÓN</a:t>
            </a:r>
          </a:p>
        </p:txBody>
      </p:sp>
      <p:sp>
        <p:nvSpPr>
          <p:cNvPr id="16" name="Rectángulo 15">
            <a:extLst>
              <a:ext uri="{FF2B5EF4-FFF2-40B4-BE49-F238E27FC236}">
                <a16:creationId xmlns:a16="http://schemas.microsoft.com/office/drawing/2014/main" id="{97317310-A890-274E-A957-4EB0324ACE7C}"/>
              </a:ext>
            </a:extLst>
          </p:cNvPr>
          <p:cNvSpPr/>
          <p:nvPr/>
        </p:nvSpPr>
        <p:spPr>
          <a:xfrm rot="16200000">
            <a:off x="-840154" y="4964389"/>
            <a:ext cx="2736000" cy="10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spc="300" dirty="0">
                <a:solidFill>
                  <a:schemeClr val="tx1"/>
                </a:solidFill>
                <a:latin typeface="Raleway SemiBold" panose="020B0503030101060003" pitchFamily="34" charset="77"/>
              </a:rPr>
              <a:t>EXPERIENCIA</a:t>
            </a:r>
          </a:p>
        </p:txBody>
      </p:sp>
      <p:sp>
        <p:nvSpPr>
          <p:cNvPr id="17" name="Rectángulo 16">
            <a:extLst>
              <a:ext uri="{FF2B5EF4-FFF2-40B4-BE49-F238E27FC236}">
                <a16:creationId xmlns:a16="http://schemas.microsoft.com/office/drawing/2014/main" id="{5DB3070B-C63A-1A49-A8F0-22E85F1A18C2}"/>
              </a:ext>
            </a:extLst>
          </p:cNvPr>
          <p:cNvSpPr/>
          <p:nvPr/>
        </p:nvSpPr>
        <p:spPr>
          <a:xfrm rot="16200000">
            <a:off x="-202839" y="2894116"/>
            <a:ext cx="1440000" cy="10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spc="300" dirty="0">
                <a:solidFill>
                  <a:schemeClr val="tx1"/>
                </a:solidFill>
                <a:latin typeface="Raleway SemiBold" panose="020B0503030101060003" pitchFamily="34" charset="77"/>
              </a:rPr>
              <a:t>OFERTA</a:t>
            </a:r>
          </a:p>
        </p:txBody>
      </p:sp>
      <p:sp>
        <p:nvSpPr>
          <p:cNvPr id="2" name="CuadroTexto 1">
            <a:extLst>
              <a:ext uri="{FF2B5EF4-FFF2-40B4-BE49-F238E27FC236}">
                <a16:creationId xmlns:a16="http://schemas.microsoft.com/office/drawing/2014/main" id="{9B7A71DB-3A33-F647-8386-64DE3F8BE4CA}"/>
              </a:ext>
            </a:extLst>
          </p:cNvPr>
          <p:cNvSpPr txBox="1"/>
          <p:nvPr/>
        </p:nvSpPr>
        <p:spPr>
          <a:xfrm>
            <a:off x="2671152" y="81291"/>
            <a:ext cx="6472848" cy="553998"/>
          </a:xfrm>
          <a:prstGeom prst="rect">
            <a:avLst/>
          </a:prstGeom>
          <a:noFill/>
        </p:spPr>
        <p:txBody>
          <a:bodyPr wrap="square" rtlCol="0">
            <a:spAutoFit/>
          </a:bodyPr>
          <a:lstStyle/>
          <a:p>
            <a:r>
              <a:rPr lang="es-ES_tradnl" sz="1000" dirty="0">
                <a:solidFill>
                  <a:schemeClr val="bg1"/>
                </a:solidFill>
                <a:latin typeface="Raleway Medium" panose="020B0503030101060003" pitchFamily="34" charset="77"/>
              </a:rPr>
              <a:t>Cómo la organización convierte su valor en beneficio. Ejemplo: Gillette, que cambió su modelo, pasando de unas maquinas de afeitar caras, con recambios baratos, a vender los mangos a bajo precio y cobrar más por las cuchillas, mostrando que las cuchillas son desechables.  </a:t>
            </a:r>
          </a:p>
        </p:txBody>
      </p:sp>
      <p:sp>
        <p:nvSpPr>
          <p:cNvPr id="4" name="CuadroTexto 3">
            <a:extLst>
              <a:ext uri="{FF2B5EF4-FFF2-40B4-BE49-F238E27FC236}">
                <a16:creationId xmlns:a16="http://schemas.microsoft.com/office/drawing/2014/main" id="{E0C075AA-9D9C-1841-AB74-5F4D38C14C6F}"/>
              </a:ext>
            </a:extLst>
          </p:cNvPr>
          <p:cNvSpPr txBox="1"/>
          <p:nvPr/>
        </p:nvSpPr>
        <p:spPr>
          <a:xfrm>
            <a:off x="2671152" y="716580"/>
            <a:ext cx="6320448" cy="553998"/>
          </a:xfrm>
          <a:prstGeom prst="rect">
            <a:avLst/>
          </a:prstGeom>
          <a:noFill/>
        </p:spPr>
        <p:txBody>
          <a:bodyPr wrap="square" rtlCol="0">
            <a:spAutoFit/>
          </a:bodyPr>
          <a:lstStyle>
            <a:defPPr>
              <a:defRPr lang="en-US"/>
            </a:defPPr>
            <a:lvl1pPr>
              <a:defRPr sz="1000">
                <a:solidFill>
                  <a:schemeClr val="bg1"/>
                </a:solidFill>
                <a:latin typeface="Raleway Medium" panose="020B0503030101060003" pitchFamily="34" charset="77"/>
              </a:defRPr>
            </a:lvl1pPr>
          </a:lstStyle>
          <a:p>
            <a:r>
              <a:rPr lang="es-ES_tradnl" dirty="0"/>
              <a:t>Se crea valor al trabajar con otros. Estamos cada vez más conectados, y es esencial para las empresas trabajar con otros, para mejorar procesos y ser más productivos. La Innovación en Red - aprovecha las habilidades y la experiencia de las personas fuera de su empresa. </a:t>
            </a:r>
          </a:p>
        </p:txBody>
      </p:sp>
      <p:sp>
        <p:nvSpPr>
          <p:cNvPr id="18" name="CuadroTexto 17">
            <a:extLst>
              <a:ext uri="{FF2B5EF4-FFF2-40B4-BE49-F238E27FC236}">
                <a16:creationId xmlns:a16="http://schemas.microsoft.com/office/drawing/2014/main" id="{26FEC433-BBAD-654C-8F58-2AB80B327D7E}"/>
              </a:ext>
            </a:extLst>
          </p:cNvPr>
          <p:cNvSpPr txBox="1"/>
          <p:nvPr/>
        </p:nvSpPr>
        <p:spPr>
          <a:xfrm>
            <a:off x="2743201" y="1428690"/>
            <a:ext cx="6095999" cy="400110"/>
          </a:xfrm>
          <a:prstGeom prst="rect">
            <a:avLst/>
          </a:prstGeom>
          <a:noFill/>
        </p:spPr>
        <p:txBody>
          <a:bodyPr wrap="square" rtlCol="0">
            <a:spAutoFit/>
          </a:bodyPr>
          <a:lstStyle>
            <a:defPPr>
              <a:defRPr lang="en-US"/>
            </a:defPPr>
            <a:lvl1pPr>
              <a:defRPr sz="1000">
                <a:solidFill>
                  <a:schemeClr val="bg1"/>
                </a:solidFill>
                <a:latin typeface="Raleway Medium" panose="020B0503030101060003" pitchFamily="34" charset="77"/>
              </a:defRPr>
            </a:lvl1pPr>
          </a:lstStyle>
          <a:p>
            <a:r>
              <a:rPr lang="es-ES_tradnl" dirty="0"/>
              <a:t>Cómo organizas el talento y los activos dentro de tu empresa. Cuando se hace bien, son muy difíciles de copiar para los competidores. </a:t>
            </a:r>
          </a:p>
        </p:txBody>
      </p:sp>
      <p:sp>
        <p:nvSpPr>
          <p:cNvPr id="19" name="CuadroTexto 18">
            <a:extLst>
              <a:ext uri="{FF2B5EF4-FFF2-40B4-BE49-F238E27FC236}">
                <a16:creationId xmlns:a16="http://schemas.microsoft.com/office/drawing/2014/main" id="{E97E43E4-A584-9A42-942C-D4FDC20561DA}"/>
              </a:ext>
            </a:extLst>
          </p:cNvPr>
          <p:cNvSpPr txBox="1"/>
          <p:nvPr/>
        </p:nvSpPr>
        <p:spPr>
          <a:xfrm>
            <a:off x="2671153" y="2036802"/>
            <a:ext cx="6244247" cy="553998"/>
          </a:xfrm>
          <a:prstGeom prst="rect">
            <a:avLst/>
          </a:prstGeom>
          <a:noFill/>
        </p:spPr>
        <p:txBody>
          <a:bodyPr wrap="square" rtlCol="0">
            <a:spAutoFit/>
          </a:bodyPr>
          <a:lstStyle>
            <a:defPPr>
              <a:defRPr lang="en-US"/>
            </a:defPPr>
            <a:lvl1pPr>
              <a:defRPr sz="1000">
                <a:solidFill>
                  <a:schemeClr val="bg1"/>
                </a:solidFill>
                <a:latin typeface="Raleway Medium" panose="020B0503030101060003" pitchFamily="34" charset="77"/>
              </a:defRPr>
            </a:lvl1pPr>
          </a:lstStyle>
          <a:p>
            <a:r>
              <a:rPr lang="es-ES_tradnl" dirty="0"/>
              <a:t>Hablamos de cómo una compañía produce sus productos y servicios, sus operaciones principales. Por ejemplo, Zara ha adquirido fama en la industria minorista con su re-imaginación de la cadena de suministro de la moda, llevando un boceto al taller en cuestión de semanas.</a:t>
            </a:r>
          </a:p>
        </p:txBody>
      </p:sp>
      <p:sp>
        <p:nvSpPr>
          <p:cNvPr id="20" name="CuadroTexto 19">
            <a:extLst>
              <a:ext uri="{FF2B5EF4-FFF2-40B4-BE49-F238E27FC236}">
                <a16:creationId xmlns:a16="http://schemas.microsoft.com/office/drawing/2014/main" id="{74E9F6E9-B1DC-F54C-8D0B-BE19CCC1C14A}"/>
              </a:ext>
            </a:extLst>
          </p:cNvPr>
          <p:cNvSpPr txBox="1"/>
          <p:nvPr/>
        </p:nvSpPr>
        <p:spPr>
          <a:xfrm>
            <a:off x="2743201" y="2798802"/>
            <a:ext cx="6172199" cy="553998"/>
          </a:xfrm>
          <a:prstGeom prst="rect">
            <a:avLst/>
          </a:prstGeom>
          <a:noFill/>
        </p:spPr>
        <p:txBody>
          <a:bodyPr wrap="square" rtlCol="0">
            <a:spAutoFit/>
          </a:bodyPr>
          <a:lstStyle>
            <a:defPPr>
              <a:defRPr lang="en-US"/>
            </a:defPPr>
            <a:lvl1pPr>
              <a:defRPr sz="1000">
                <a:solidFill>
                  <a:schemeClr val="bg1"/>
                </a:solidFill>
                <a:latin typeface="Raleway Medium" panose="020B0503030101060003" pitchFamily="34" charset="77"/>
              </a:defRPr>
            </a:lvl1pPr>
          </a:lstStyle>
          <a:p>
            <a:r>
              <a:rPr lang="es-ES_tradnl" dirty="0"/>
              <a:t>Esto abarca la calidad, la usabilidad, sus características. Ejemplos podrían ser la revolucionaria tecnología que uso </a:t>
            </a:r>
            <a:r>
              <a:rPr lang="es-ES_tradnl" dirty="0" err="1"/>
              <a:t>Dyson</a:t>
            </a:r>
            <a:r>
              <a:rPr lang="es-ES_tradnl" dirty="0"/>
              <a:t>, para sus aspiradoras sin bolsa, tardó 15 años y más de 5.000 prototipos en producirse. </a:t>
            </a:r>
          </a:p>
        </p:txBody>
      </p:sp>
      <p:sp>
        <p:nvSpPr>
          <p:cNvPr id="21" name="CuadroTexto 20">
            <a:extLst>
              <a:ext uri="{FF2B5EF4-FFF2-40B4-BE49-F238E27FC236}">
                <a16:creationId xmlns:a16="http://schemas.microsoft.com/office/drawing/2014/main" id="{557050CC-C4FA-C64A-A241-C7AE284CBCC6}"/>
              </a:ext>
            </a:extLst>
          </p:cNvPr>
          <p:cNvSpPr txBox="1"/>
          <p:nvPr/>
        </p:nvSpPr>
        <p:spPr>
          <a:xfrm>
            <a:off x="2743201" y="3546589"/>
            <a:ext cx="6095999" cy="400110"/>
          </a:xfrm>
          <a:prstGeom prst="rect">
            <a:avLst/>
          </a:prstGeom>
          <a:noFill/>
        </p:spPr>
        <p:txBody>
          <a:bodyPr wrap="square" rtlCol="0">
            <a:spAutoFit/>
          </a:bodyPr>
          <a:lstStyle>
            <a:defPPr>
              <a:defRPr lang="en-US"/>
            </a:defPPr>
            <a:lvl1pPr>
              <a:defRPr sz="1000">
                <a:solidFill>
                  <a:schemeClr val="bg1"/>
                </a:solidFill>
                <a:latin typeface="Raleway Medium" panose="020B0503030101060003" pitchFamily="34" charset="77"/>
              </a:defRPr>
            </a:lvl1pPr>
          </a:lstStyle>
          <a:p>
            <a:r>
              <a:rPr lang="es-ES_tradnl" dirty="0"/>
              <a:t>Cómo crear valor adicional al agregar productos y servicios de otras empresas a los nuestros, o cómo se combinan varios productos para crear un valor significativamente mayor. </a:t>
            </a:r>
          </a:p>
        </p:txBody>
      </p:sp>
      <p:sp>
        <p:nvSpPr>
          <p:cNvPr id="22" name="CuadroTexto 21">
            <a:extLst>
              <a:ext uri="{FF2B5EF4-FFF2-40B4-BE49-F238E27FC236}">
                <a16:creationId xmlns:a16="http://schemas.microsoft.com/office/drawing/2014/main" id="{768F240B-CE36-7F4D-B6E0-DEF6B07F78CD}"/>
              </a:ext>
            </a:extLst>
          </p:cNvPr>
          <p:cNvSpPr txBox="1"/>
          <p:nvPr/>
        </p:nvSpPr>
        <p:spPr>
          <a:xfrm>
            <a:off x="2746249" y="4143345"/>
            <a:ext cx="6169151" cy="553998"/>
          </a:xfrm>
          <a:prstGeom prst="rect">
            <a:avLst/>
          </a:prstGeom>
          <a:noFill/>
        </p:spPr>
        <p:txBody>
          <a:bodyPr wrap="square" rtlCol="0">
            <a:spAutoFit/>
          </a:bodyPr>
          <a:lstStyle>
            <a:defPPr>
              <a:defRPr lang="en-US"/>
            </a:defPPr>
            <a:lvl1pPr>
              <a:defRPr sz="1000">
                <a:solidFill>
                  <a:schemeClr val="bg1"/>
                </a:solidFill>
                <a:latin typeface="Raleway Medium" panose="020B0503030101060003" pitchFamily="34" charset="77"/>
              </a:defRPr>
            </a:lvl1pPr>
          </a:lstStyle>
          <a:p>
            <a:r>
              <a:rPr lang="es-ES_tradnl" dirty="0"/>
              <a:t>Cómo hacer que su producto sea más fácil de usar, más agradable, o que tenga un mejor valor. </a:t>
            </a:r>
            <a:r>
              <a:rPr lang="es-ES_tradnl" dirty="0" err="1"/>
              <a:t>Zappos</a:t>
            </a:r>
            <a:r>
              <a:rPr lang="es-ES_tradnl" dirty="0"/>
              <a:t> es famoso por su servicio de atención al cliente, sus empleados pueden resolver el problema del cliente - ya sea que signifique pasar horas al teléfono con ellos, o enviarles flores. </a:t>
            </a:r>
          </a:p>
        </p:txBody>
      </p:sp>
      <p:sp>
        <p:nvSpPr>
          <p:cNvPr id="23" name="CuadroTexto 22">
            <a:extLst>
              <a:ext uri="{FF2B5EF4-FFF2-40B4-BE49-F238E27FC236}">
                <a16:creationId xmlns:a16="http://schemas.microsoft.com/office/drawing/2014/main" id="{91C9B34B-9AD4-D84C-A7D9-B4E51F681124}"/>
              </a:ext>
            </a:extLst>
          </p:cNvPr>
          <p:cNvSpPr txBox="1"/>
          <p:nvPr/>
        </p:nvSpPr>
        <p:spPr>
          <a:xfrm>
            <a:off x="2743201" y="4800600"/>
            <a:ext cx="6172199" cy="553998"/>
          </a:xfrm>
          <a:prstGeom prst="rect">
            <a:avLst/>
          </a:prstGeom>
          <a:noFill/>
        </p:spPr>
        <p:txBody>
          <a:bodyPr wrap="square" rtlCol="0">
            <a:spAutoFit/>
          </a:bodyPr>
          <a:lstStyle>
            <a:defPPr>
              <a:defRPr lang="en-US"/>
            </a:defPPr>
            <a:lvl1pPr>
              <a:defRPr sz="1000">
                <a:solidFill>
                  <a:schemeClr val="bg1"/>
                </a:solidFill>
                <a:latin typeface="Raleway Medium" panose="020B0503030101060003" pitchFamily="34" charset="77"/>
              </a:defRPr>
            </a:lvl1pPr>
          </a:lstStyle>
          <a:p>
            <a:r>
              <a:rPr lang="es-ES_tradnl" dirty="0"/>
              <a:t>Cómo te conectas con tu cliente. Se diferencia de la Red, en que no se trata con quién trabajas, sino más bien de las formas en que te conectas con las personas para construir vínculos emocionales con la marca. Como ejemplo, MOOVA, logística para el </a:t>
            </a:r>
            <a:r>
              <a:rPr lang="es-ES_tradnl" dirty="0" err="1"/>
              <a:t>eCommerce</a:t>
            </a:r>
            <a:r>
              <a:rPr lang="es-ES_tradnl" dirty="0"/>
              <a:t>.</a:t>
            </a:r>
          </a:p>
        </p:txBody>
      </p:sp>
      <p:sp>
        <p:nvSpPr>
          <p:cNvPr id="24" name="CuadroTexto 23">
            <a:extLst>
              <a:ext uri="{FF2B5EF4-FFF2-40B4-BE49-F238E27FC236}">
                <a16:creationId xmlns:a16="http://schemas.microsoft.com/office/drawing/2014/main" id="{CE13BFD7-02C4-BB40-BF68-ED0C22BC4414}"/>
              </a:ext>
            </a:extLst>
          </p:cNvPr>
          <p:cNvSpPr txBox="1"/>
          <p:nvPr/>
        </p:nvSpPr>
        <p:spPr>
          <a:xfrm>
            <a:off x="2743201" y="5522226"/>
            <a:ext cx="6248399" cy="707886"/>
          </a:xfrm>
          <a:prstGeom prst="rect">
            <a:avLst/>
          </a:prstGeom>
          <a:noFill/>
        </p:spPr>
        <p:txBody>
          <a:bodyPr wrap="square" rtlCol="0">
            <a:spAutoFit/>
          </a:bodyPr>
          <a:lstStyle>
            <a:defPPr>
              <a:defRPr lang="en-US"/>
            </a:defPPr>
            <a:lvl1pPr>
              <a:defRPr sz="1000">
                <a:solidFill>
                  <a:schemeClr val="bg1"/>
                </a:solidFill>
                <a:latin typeface="Raleway Medium" panose="020B0503030101060003" pitchFamily="34" charset="77"/>
              </a:defRPr>
            </a:lvl1pPr>
          </a:lstStyle>
          <a:p>
            <a:r>
              <a:rPr lang="es-AR" dirty="0"/>
              <a:t>Su marca puede ser una poderosa herramienta de innovación en sí misma, puede representar los valores que usted representa, o una simple pero gran idea que resuena en los clientes. Intel es una marca poderosa, que hace que un componente de computadora sea tan valioso que tener el "Intel Inside" en la caja eleva el valor del producto en general.</a:t>
            </a:r>
            <a:endParaRPr lang="es-ES_tradnl" dirty="0"/>
          </a:p>
        </p:txBody>
      </p:sp>
      <p:sp>
        <p:nvSpPr>
          <p:cNvPr id="25" name="CuadroTexto 24">
            <a:extLst>
              <a:ext uri="{FF2B5EF4-FFF2-40B4-BE49-F238E27FC236}">
                <a16:creationId xmlns:a16="http://schemas.microsoft.com/office/drawing/2014/main" id="{21E31B65-AA82-D341-B137-8D50F53FA4DB}"/>
              </a:ext>
            </a:extLst>
          </p:cNvPr>
          <p:cNvSpPr txBox="1"/>
          <p:nvPr/>
        </p:nvSpPr>
        <p:spPr>
          <a:xfrm>
            <a:off x="2743201" y="6247009"/>
            <a:ext cx="6248399" cy="553998"/>
          </a:xfrm>
          <a:prstGeom prst="rect">
            <a:avLst/>
          </a:prstGeom>
          <a:noFill/>
        </p:spPr>
        <p:txBody>
          <a:bodyPr wrap="square" rtlCol="0">
            <a:spAutoFit/>
          </a:bodyPr>
          <a:lstStyle>
            <a:defPPr>
              <a:defRPr lang="en-US"/>
            </a:defPPr>
            <a:lvl1pPr>
              <a:defRPr sz="1000">
                <a:solidFill>
                  <a:schemeClr val="bg1"/>
                </a:solidFill>
                <a:latin typeface="Raleway Medium" panose="020B0503030101060003" pitchFamily="34" charset="77"/>
              </a:defRPr>
            </a:lvl1pPr>
          </a:lstStyle>
          <a:p>
            <a:r>
              <a:rPr lang="es-ES_tradnl" dirty="0"/>
              <a:t>Cómo entiendes y aprovechas los deseos y necesidades de tus clientes. Es difícil de detectar, pero la cuestión es cómo interactuar con ellos y deleitarlos. Apple, por supuesto, es una compañía que prospera basada en el servicio y en el compromiso de sus fanáticos.</a:t>
            </a:r>
          </a:p>
        </p:txBody>
      </p:sp>
    </p:spTree>
    <p:extLst>
      <p:ext uri="{BB962C8B-B14F-4D97-AF65-F5344CB8AC3E}">
        <p14:creationId xmlns:p14="http://schemas.microsoft.com/office/powerpoint/2010/main" val="40118655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17A53F6-B069-B941-AB40-C5B829B3CF5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Rectángulo 1">
            <a:extLst>
              <a:ext uri="{FF2B5EF4-FFF2-40B4-BE49-F238E27FC236}">
                <a16:creationId xmlns:a16="http://schemas.microsoft.com/office/drawing/2014/main" id="{89756083-E781-9D4D-A5E0-893ED429CEEE}"/>
              </a:ext>
            </a:extLst>
          </p:cNvPr>
          <p:cNvSpPr/>
          <p:nvPr/>
        </p:nvSpPr>
        <p:spPr>
          <a:xfrm>
            <a:off x="0" y="4746661"/>
            <a:ext cx="4572000" cy="21113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4000" b="1" dirty="0">
                <a:latin typeface="Raleway" panose="020B0503030101060003" pitchFamily="34" charset="77"/>
              </a:rPr>
              <a:t>DISEÑO</a:t>
            </a:r>
          </a:p>
          <a:p>
            <a:pPr algn="ctr"/>
            <a:r>
              <a:rPr lang="es-ES_tradnl" sz="3200" dirty="0">
                <a:latin typeface="Raleway" panose="020B0503030101060003" pitchFamily="34" charset="77"/>
              </a:rPr>
              <a:t>(mismo producto, distinto enfoque)</a:t>
            </a:r>
          </a:p>
        </p:txBody>
      </p:sp>
      <p:sp>
        <p:nvSpPr>
          <p:cNvPr id="3" name="Rectángulo 2">
            <a:extLst>
              <a:ext uri="{FF2B5EF4-FFF2-40B4-BE49-F238E27FC236}">
                <a16:creationId xmlns:a16="http://schemas.microsoft.com/office/drawing/2014/main" id="{285D2346-161E-BE42-A384-2B963F6D929D}"/>
              </a:ext>
            </a:extLst>
          </p:cNvPr>
          <p:cNvSpPr/>
          <p:nvPr/>
        </p:nvSpPr>
        <p:spPr>
          <a:xfrm>
            <a:off x="4572000" y="4746661"/>
            <a:ext cx="4572000" cy="211133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3200" b="1" dirty="0" err="1">
                <a:latin typeface="Raleway" panose="020B0503030101060003" pitchFamily="34" charset="77"/>
              </a:rPr>
              <a:t>brooklyness.com</a:t>
            </a:r>
            <a:endParaRPr lang="es-ES_tradnl" sz="3200" b="1" dirty="0">
              <a:latin typeface="Raleway" panose="020B0503030101060003" pitchFamily="34" charset="77"/>
            </a:endParaRPr>
          </a:p>
        </p:txBody>
      </p:sp>
    </p:spTree>
    <p:extLst>
      <p:ext uri="{BB962C8B-B14F-4D97-AF65-F5344CB8AC3E}">
        <p14:creationId xmlns:p14="http://schemas.microsoft.com/office/powerpoint/2010/main" val="36941355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11DBA9F-0446-474F-8C53-E7AFFFB27B16}"/>
              </a:ext>
            </a:extLst>
          </p:cNvPr>
          <p:cNvSpPr/>
          <p:nvPr/>
        </p:nvSpPr>
        <p:spPr>
          <a:xfrm>
            <a:off x="0" y="0"/>
            <a:ext cx="9144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8800" b="1" dirty="0">
                <a:latin typeface="Raleway" panose="020B0503030101060003" pitchFamily="34" charset="77"/>
              </a:rPr>
              <a:t>Producción &amp; Marca</a:t>
            </a:r>
          </a:p>
        </p:txBody>
      </p:sp>
      <p:pic>
        <p:nvPicPr>
          <p:cNvPr id="3" name="Imagen 2">
            <a:extLst>
              <a:ext uri="{FF2B5EF4-FFF2-40B4-BE49-F238E27FC236}">
                <a16:creationId xmlns:a16="http://schemas.microsoft.com/office/drawing/2014/main" id="{9B954BFA-63DF-6148-ACDA-4762EB58E9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3429000"/>
            <a:ext cx="4572000" cy="3429000"/>
          </a:xfrm>
          <a:prstGeom prst="rect">
            <a:avLst/>
          </a:prstGeom>
        </p:spPr>
      </p:pic>
      <p:pic>
        <p:nvPicPr>
          <p:cNvPr id="4" name="Imagen 3">
            <a:extLst>
              <a:ext uri="{FF2B5EF4-FFF2-40B4-BE49-F238E27FC236}">
                <a16:creationId xmlns:a16="http://schemas.microsoft.com/office/drawing/2014/main" id="{2DCE1352-E6E5-8F4A-AB7E-9D12B1B6BBE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000" y="3429000"/>
            <a:ext cx="4551450" cy="3414230"/>
          </a:xfrm>
          <a:prstGeom prst="rect">
            <a:avLst/>
          </a:prstGeom>
        </p:spPr>
      </p:pic>
    </p:spTree>
    <p:extLst>
      <p:ext uri="{BB962C8B-B14F-4D97-AF65-F5344CB8AC3E}">
        <p14:creationId xmlns:p14="http://schemas.microsoft.com/office/powerpoint/2010/main" val="24473106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00602E6-25B8-FF47-AD96-9EC76EA181B6}"/>
              </a:ext>
            </a:extLst>
          </p:cNvPr>
          <p:cNvSpPr/>
          <p:nvPr/>
        </p:nvSpPr>
        <p:spPr>
          <a:xfrm>
            <a:off x="0" y="0"/>
            <a:ext cx="9144000" cy="1736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6600" b="1" dirty="0">
                <a:latin typeface="Raleway" panose="020B0503030101060003" pitchFamily="34" charset="77"/>
              </a:rPr>
              <a:t>diferente enfoque</a:t>
            </a:r>
          </a:p>
        </p:txBody>
      </p:sp>
      <p:pic>
        <p:nvPicPr>
          <p:cNvPr id="3" name="Imagen 2">
            <a:extLst>
              <a:ext uri="{FF2B5EF4-FFF2-40B4-BE49-F238E27FC236}">
                <a16:creationId xmlns:a16="http://schemas.microsoft.com/office/drawing/2014/main" id="{11294C31-A4C9-C643-89D0-5A07E7FD30DD}"/>
              </a:ext>
            </a:extLst>
          </p:cNvPr>
          <p:cNvPicPr>
            <a:picLocks noChangeAspect="1"/>
          </p:cNvPicPr>
          <p:nvPr/>
        </p:nvPicPr>
        <p:blipFill>
          <a:blip r:embed="rId2"/>
          <a:stretch>
            <a:fillRect/>
          </a:stretch>
        </p:blipFill>
        <p:spPr>
          <a:xfrm>
            <a:off x="182563" y="1735456"/>
            <a:ext cx="3952875" cy="2238375"/>
          </a:xfrm>
          <a:prstGeom prst="rect">
            <a:avLst/>
          </a:prstGeom>
        </p:spPr>
      </p:pic>
      <p:pic>
        <p:nvPicPr>
          <p:cNvPr id="4" name="Imagen 3">
            <a:extLst>
              <a:ext uri="{FF2B5EF4-FFF2-40B4-BE49-F238E27FC236}">
                <a16:creationId xmlns:a16="http://schemas.microsoft.com/office/drawing/2014/main" id="{E6003065-AB83-D642-94FE-0907952CCF9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17824" y="1765177"/>
            <a:ext cx="3842535" cy="2178932"/>
          </a:xfrm>
          <a:prstGeom prst="rect">
            <a:avLst/>
          </a:prstGeom>
        </p:spPr>
      </p:pic>
      <p:pic>
        <p:nvPicPr>
          <p:cNvPr id="5" name="Imagen 4">
            <a:extLst>
              <a:ext uri="{FF2B5EF4-FFF2-40B4-BE49-F238E27FC236}">
                <a16:creationId xmlns:a16="http://schemas.microsoft.com/office/drawing/2014/main" id="{B49EFF83-0C9D-EA40-8206-FEC2A440597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17824" y="4265533"/>
            <a:ext cx="3882615" cy="2145542"/>
          </a:xfrm>
          <a:prstGeom prst="rect">
            <a:avLst/>
          </a:prstGeom>
        </p:spPr>
      </p:pic>
      <p:pic>
        <p:nvPicPr>
          <p:cNvPr id="7" name="Imagen 6">
            <a:extLst>
              <a:ext uri="{FF2B5EF4-FFF2-40B4-BE49-F238E27FC236}">
                <a16:creationId xmlns:a16="http://schemas.microsoft.com/office/drawing/2014/main" id="{A2E241DA-63EA-F748-98F2-0531C87A8D2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7033" y="4265532"/>
            <a:ext cx="2343933" cy="2343933"/>
          </a:xfrm>
          <a:prstGeom prst="rect">
            <a:avLst/>
          </a:prstGeom>
        </p:spPr>
      </p:pic>
    </p:spTree>
    <p:extLst>
      <p:ext uri="{BB962C8B-B14F-4D97-AF65-F5344CB8AC3E}">
        <p14:creationId xmlns:p14="http://schemas.microsoft.com/office/powerpoint/2010/main" val="37222365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7C36404-AB4F-DE48-A851-85B4BF3C95AD}"/>
              </a:ext>
            </a:extLst>
          </p:cNvPr>
          <p:cNvSpPr/>
          <p:nvPr/>
        </p:nvSpPr>
        <p:spPr>
          <a:xfrm>
            <a:off x="0" y="0"/>
            <a:ext cx="9144000" cy="42637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8800" b="1" dirty="0">
                <a:latin typeface="Raleway" panose="020B0503030101060003" pitchFamily="34" charset="77"/>
              </a:rPr>
              <a:t> </a:t>
            </a:r>
            <a:r>
              <a:rPr lang="es-ES_tradnl" sz="3600" b="1" dirty="0">
                <a:latin typeface="Raleway" panose="020B0503030101060003" pitchFamily="34" charset="77"/>
              </a:rPr>
              <a:t>pregunta clave:</a:t>
            </a:r>
          </a:p>
          <a:p>
            <a:pPr algn="ctr"/>
            <a:r>
              <a:rPr lang="es-ES_tradnl" sz="6600" b="1" dirty="0">
                <a:latin typeface="Raleway" panose="020B0503030101060003" pitchFamily="34" charset="77"/>
              </a:rPr>
              <a:t>CÓMO LO HACEMOS?</a:t>
            </a:r>
          </a:p>
        </p:txBody>
      </p:sp>
      <p:sp>
        <p:nvSpPr>
          <p:cNvPr id="7" name="Rectángulo 6">
            <a:extLst>
              <a:ext uri="{FF2B5EF4-FFF2-40B4-BE49-F238E27FC236}">
                <a16:creationId xmlns:a16="http://schemas.microsoft.com/office/drawing/2014/main" id="{F6CB3C38-10E4-D34B-87F4-21C8C33D17DC}"/>
              </a:ext>
            </a:extLst>
          </p:cNvPr>
          <p:cNvSpPr/>
          <p:nvPr/>
        </p:nvSpPr>
        <p:spPr>
          <a:xfrm>
            <a:off x="0" y="4263774"/>
            <a:ext cx="9144000" cy="25942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4800" dirty="0">
              <a:latin typeface="Raleway" panose="020B0503030101060003" pitchFamily="34" charset="77"/>
            </a:endParaRPr>
          </a:p>
        </p:txBody>
      </p:sp>
      <p:sp>
        <p:nvSpPr>
          <p:cNvPr id="9" name="CuadroTexto 8">
            <a:extLst>
              <a:ext uri="{FF2B5EF4-FFF2-40B4-BE49-F238E27FC236}">
                <a16:creationId xmlns:a16="http://schemas.microsoft.com/office/drawing/2014/main" id="{BFD96F29-6E45-7B4E-82E1-C20B349C77AB}"/>
              </a:ext>
            </a:extLst>
          </p:cNvPr>
          <p:cNvSpPr txBox="1"/>
          <p:nvPr/>
        </p:nvSpPr>
        <p:spPr>
          <a:xfrm>
            <a:off x="-82193" y="4882111"/>
            <a:ext cx="9493321" cy="1569660"/>
          </a:xfrm>
          <a:prstGeom prst="rect">
            <a:avLst/>
          </a:prstGeom>
          <a:noFill/>
        </p:spPr>
        <p:txBody>
          <a:bodyPr wrap="square" rtlCol="0">
            <a:spAutoFit/>
          </a:bodyPr>
          <a:lstStyle/>
          <a:p>
            <a:pPr algn="ctr"/>
            <a:r>
              <a:rPr lang="es-ES_tradnl" sz="4800" b="1" dirty="0">
                <a:solidFill>
                  <a:schemeClr val="bg1"/>
                </a:solidFill>
                <a:latin typeface="Raleway" panose="020B0503030101060003" pitchFamily="34" charset="77"/>
              </a:rPr>
              <a:t>SELECCIÓN, ACCIÓN Y TRABAJO</a:t>
            </a:r>
          </a:p>
        </p:txBody>
      </p:sp>
    </p:spTree>
    <p:extLst>
      <p:ext uri="{BB962C8B-B14F-4D97-AF65-F5344CB8AC3E}">
        <p14:creationId xmlns:p14="http://schemas.microsoft.com/office/powerpoint/2010/main" val="3113890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0056835-34A1-9B46-9367-DC6F27462DBC}"/>
              </a:ext>
            </a:extLst>
          </p:cNvPr>
          <p:cNvPicPr/>
          <p:nvPr/>
        </p:nvPicPr>
        <p:blipFill>
          <a:blip r:embed="rId2">
            <a:extLst>
              <a:ext uri="{BEBA8EAE-BF5A-486C-A8C5-ECC9F3942E4B}">
                <a14:imgProps xmlns:a14="http://schemas.microsoft.com/office/drawing/2010/main">
                  <a14:imgLayer>
                    <a14:imgEffect>
                      <a14:saturation sat="0"/>
                    </a14:imgEffect>
                  </a14:imgLayer>
                </a14:imgProps>
              </a:ext>
            </a:extLst>
          </a:blip>
          <a:stretch>
            <a:fillRect/>
          </a:stretch>
        </p:blipFill>
        <p:spPr>
          <a:xfrm>
            <a:off x="198836" y="1094254"/>
            <a:ext cx="8095130" cy="4810685"/>
          </a:xfrm>
          <a:prstGeom prst="rect">
            <a:avLst/>
          </a:prstGeom>
        </p:spPr>
      </p:pic>
      <p:sp>
        <p:nvSpPr>
          <p:cNvPr id="3" name="CuadroTexto 2">
            <a:extLst>
              <a:ext uri="{FF2B5EF4-FFF2-40B4-BE49-F238E27FC236}">
                <a16:creationId xmlns:a16="http://schemas.microsoft.com/office/drawing/2014/main" id="{81A31890-DD1C-274A-84A1-BCAF6053EF47}"/>
              </a:ext>
            </a:extLst>
          </p:cNvPr>
          <p:cNvSpPr txBox="1"/>
          <p:nvPr/>
        </p:nvSpPr>
        <p:spPr>
          <a:xfrm>
            <a:off x="465542" y="745710"/>
            <a:ext cx="2755883" cy="954107"/>
          </a:xfrm>
          <a:prstGeom prst="rect">
            <a:avLst/>
          </a:prstGeom>
          <a:solidFill>
            <a:schemeClr val="bg1"/>
          </a:solidFill>
        </p:spPr>
        <p:txBody>
          <a:bodyPr wrap="none" rtlCol="0">
            <a:spAutoFit/>
          </a:bodyPr>
          <a:lstStyle/>
          <a:p>
            <a:pPr algn="ctr"/>
            <a:r>
              <a:rPr lang="es-ES_tradnl" sz="2800" b="1" dirty="0">
                <a:solidFill>
                  <a:srgbClr val="FF6A37"/>
                </a:solidFill>
                <a:latin typeface="Raleway SemiBold" panose="020B0503030101060003" pitchFamily="34" charset="77"/>
              </a:rPr>
              <a:t>PENSAMIENTO</a:t>
            </a:r>
          </a:p>
          <a:p>
            <a:pPr algn="ctr"/>
            <a:r>
              <a:rPr lang="es-ES_tradnl" sz="2800" b="1" dirty="0">
                <a:solidFill>
                  <a:srgbClr val="FF6A37"/>
                </a:solidFill>
                <a:latin typeface="Raleway SemiBold" panose="020B0503030101060003" pitchFamily="34" charset="77"/>
              </a:rPr>
              <a:t>DIVERGENTE</a:t>
            </a:r>
          </a:p>
        </p:txBody>
      </p:sp>
      <p:sp>
        <p:nvSpPr>
          <p:cNvPr id="4" name="CuadroTexto 3">
            <a:extLst>
              <a:ext uri="{FF2B5EF4-FFF2-40B4-BE49-F238E27FC236}">
                <a16:creationId xmlns:a16="http://schemas.microsoft.com/office/drawing/2014/main" id="{701AD691-2BF2-EF4A-ACF6-8C74889D71E5}"/>
              </a:ext>
            </a:extLst>
          </p:cNvPr>
          <p:cNvSpPr txBox="1"/>
          <p:nvPr/>
        </p:nvSpPr>
        <p:spPr>
          <a:xfrm>
            <a:off x="5275357" y="745709"/>
            <a:ext cx="2860078" cy="954107"/>
          </a:xfrm>
          <a:prstGeom prst="rect">
            <a:avLst/>
          </a:prstGeom>
          <a:solidFill>
            <a:schemeClr val="bg1"/>
          </a:solidFill>
        </p:spPr>
        <p:txBody>
          <a:bodyPr wrap="none" rtlCol="0">
            <a:spAutoFit/>
          </a:bodyPr>
          <a:lstStyle/>
          <a:p>
            <a:pPr algn="ctr"/>
            <a:r>
              <a:rPr lang="es-ES_tradnl" sz="2800" b="1" dirty="0">
                <a:solidFill>
                  <a:srgbClr val="00D7B1"/>
                </a:solidFill>
                <a:latin typeface="Raleway SemiBold" panose="020B0503030101060003" pitchFamily="34" charset="77"/>
              </a:rPr>
              <a:t>PENSAMIENTO</a:t>
            </a:r>
          </a:p>
          <a:p>
            <a:pPr algn="ctr"/>
            <a:r>
              <a:rPr lang="es-ES_tradnl" sz="2800" b="1" dirty="0">
                <a:solidFill>
                  <a:srgbClr val="00D7B1"/>
                </a:solidFill>
                <a:latin typeface="Raleway SemiBold" panose="020B0503030101060003" pitchFamily="34" charset="77"/>
              </a:rPr>
              <a:t>CONVERGENTE</a:t>
            </a:r>
          </a:p>
        </p:txBody>
      </p:sp>
      <p:sp>
        <p:nvSpPr>
          <p:cNvPr id="5" name="CuadroTexto 4">
            <a:extLst>
              <a:ext uri="{FF2B5EF4-FFF2-40B4-BE49-F238E27FC236}">
                <a16:creationId xmlns:a16="http://schemas.microsoft.com/office/drawing/2014/main" id="{46A84100-205D-5E4D-8185-CE4097A17DDB}"/>
              </a:ext>
            </a:extLst>
          </p:cNvPr>
          <p:cNvSpPr txBox="1"/>
          <p:nvPr/>
        </p:nvSpPr>
        <p:spPr>
          <a:xfrm>
            <a:off x="2303545" y="2615452"/>
            <a:ext cx="1835760" cy="323165"/>
          </a:xfrm>
          <a:prstGeom prst="rect">
            <a:avLst/>
          </a:prstGeom>
          <a:solidFill>
            <a:schemeClr val="bg1"/>
          </a:solidFill>
        </p:spPr>
        <p:txBody>
          <a:bodyPr wrap="none" rtlCol="0">
            <a:spAutoFit/>
          </a:bodyPr>
          <a:lstStyle/>
          <a:p>
            <a:pPr algn="ctr"/>
            <a:r>
              <a:rPr lang="es-ES_tradnl" sz="1500" b="1" dirty="0">
                <a:solidFill>
                  <a:srgbClr val="FF6A37"/>
                </a:solidFill>
                <a:latin typeface="Raleway SemiBold" panose="020B0503030101060003" pitchFamily="34" charset="77"/>
              </a:rPr>
              <a:t>CREAR OPCIONES</a:t>
            </a:r>
          </a:p>
        </p:txBody>
      </p:sp>
      <p:sp>
        <p:nvSpPr>
          <p:cNvPr id="6" name="CuadroTexto 5">
            <a:extLst>
              <a:ext uri="{FF2B5EF4-FFF2-40B4-BE49-F238E27FC236}">
                <a16:creationId xmlns:a16="http://schemas.microsoft.com/office/drawing/2014/main" id="{409136DA-76A9-D743-9157-6AD1D7CDED3B}"/>
              </a:ext>
            </a:extLst>
          </p:cNvPr>
          <p:cNvSpPr txBox="1"/>
          <p:nvPr/>
        </p:nvSpPr>
        <p:spPr>
          <a:xfrm>
            <a:off x="4244466" y="2615452"/>
            <a:ext cx="2061783" cy="323165"/>
          </a:xfrm>
          <a:prstGeom prst="rect">
            <a:avLst/>
          </a:prstGeom>
          <a:solidFill>
            <a:schemeClr val="bg1"/>
          </a:solidFill>
        </p:spPr>
        <p:txBody>
          <a:bodyPr wrap="none" rtlCol="0">
            <a:spAutoFit/>
          </a:bodyPr>
          <a:lstStyle/>
          <a:p>
            <a:pPr algn="ctr"/>
            <a:r>
              <a:rPr lang="es-ES_tradnl" sz="1500" b="1" dirty="0">
                <a:solidFill>
                  <a:srgbClr val="FF6A37"/>
                </a:solidFill>
                <a:latin typeface="Raleway SemiBold" panose="020B0503030101060003" pitchFamily="34" charset="77"/>
              </a:rPr>
              <a:t>HACER ELECCIONES</a:t>
            </a:r>
          </a:p>
        </p:txBody>
      </p:sp>
      <p:sp>
        <p:nvSpPr>
          <p:cNvPr id="7" name="CuadroTexto 6">
            <a:extLst>
              <a:ext uri="{FF2B5EF4-FFF2-40B4-BE49-F238E27FC236}">
                <a16:creationId xmlns:a16="http://schemas.microsoft.com/office/drawing/2014/main" id="{4A29240B-6AC0-3847-AA14-80007C64272E}"/>
              </a:ext>
            </a:extLst>
          </p:cNvPr>
          <p:cNvSpPr txBox="1"/>
          <p:nvPr/>
        </p:nvSpPr>
        <p:spPr>
          <a:xfrm>
            <a:off x="352987" y="3605878"/>
            <a:ext cx="1896035" cy="1361911"/>
          </a:xfrm>
          <a:prstGeom prst="rect">
            <a:avLst/>
          </a:prstGeom>
          <a:solidFill>
            <a:schemeClr val="bg1"/>
          </a:solidFill>
        </p:spPr>
        <p:txBody>
          <a:bodyPr wrap="square" rtlCol="0">
            <a:spAutoFit/>
          </a:bodyPr>
          <a:lstStyle/>
          <a:p>
            <a:r>
              <a:rPr lang="es-ES_tradnl" sz="1050" b="1" dirty="0">
                <a:latin typeface="Raleway" panose="020B0503030101060003" pitchFamily="34" charset="77"/>
              </a:rPr>
              <a:t>ANALIZAR EL MERCADO</a:t>
            </a:r>
          </a:p>
          <a:p>
            <a:r>
              <a:rPr lang="es-ES_tradnl" sz="1200" dirty="0">
                <a:latin typeface="Raleway" panose="020B0503030101060003" pitchFamily="34" charset="77"/>
              </a:rPr>
              <a:t>Observe las tendencias, los impulsores y la dinámica actual del mercado de</a:t>
            </a:r>
          </a:p>
          <a:p>
            <a:r>
              <a:rPr lang="es-ES_tradnl" sz="1200" dirty="0">
                <a:latin typeface="Raleway" panose="020B0503030101060003" pitchFamily="34" charset="77"/>
              </a:rPr>
              <a:t> acuerdo con </a:t>
            </a:r>
          </a:p>
          <a:p>
            <a:r>
              <a:rPr lang="es-ES_tradnl" sz="1200" dirty="0">
                <a:latin typeface="Raleway" panose="020B0503030101060003" pitchFamily="34" charset="77"/>
              </a:rPr>
              <a:t>los 10TDI.</a:t>
            </a:r>
          </a:p>
        </p:txBody>
      </p:sp>
      <p:sp>
        <p:nvSpPr>
          <p:cNvPr id="8" name="CuadroTexto 7">
            <a:extLst>
              <a:ext uri="{FF2B5EF4-FFF2-40B4-BE49-F238E27FC236}">
                <a16:creationId xmlns:a16="http://schemas.microsoft.com/office/drawing/2014/main" id="{751AD1F1-23D8-F94B-B4A0-9532B96AA36E}"/>
              </a:ext>
            </a:extLst>
          </p:cNvPr>
          <p:cNvSpPr txBox="1"/>
          <p:nvPr/>
        </p:nvSpPr>
        <p:spPr>
          <a:xfrm>
            <a:off x="1717864" y="4483041"/>
            <a:ext cx="2013697" cy="1338828"/>
          </a:xfrm>
          <a:prstGeom prst="rect">
            <a:avLst/>
          </a:prstGeom>
          <a:solidFill>
            <a:schemeClr val="bg1"/>
          </a:solidFill>
        </p:spPr>
        <p:txBody>
          <a:bodyPr wrap="square" rtlCol="0">
            <a:spAutoFit/>
          </a:bodyPr>
          <a:lstStyle/>
          <a:p>
            <a:r>
              <a:rPr lang="es-ES_tradnl" sz="1050" b="1" dirty="0">
                <a:latin typeface="Raleway" panose="020B0503030101060003" pitchFamily="34" charset="77"/>
              </a:rPr>
              <a:t>ANALIZAR LA COMPETENCIA</a:t>
            </a:r>
          </a:p>
          <a:p>
            <a:r>
              <a:rPr lang="es-ES_tradnl" sz="1200" dirty="0">
                <a:latin typeface="Raleway" panose="020B0503030101060003" pitchFamily="34" charset="77"/>
              </a:rPr>
              <a:t>Observar las fortalezas y debilidades de los principales </a:t>
            </a:r>
          </a:p>
          <a:p>
            <a:r>
              <a:rPr lang="es-ES_tradnl" sz="1200" dirty="0">
                <a:latin typeface="Raleway" panose="020B0503030101060003" pitchFamily="34" charset="77"/>
              </a:rPr>
              <a:t>competidores. Benchmarking. </a:t>
            </a:r>
          </a:p>
        </p:txBody>
      </p:sp>
      <p:sp>
        <p:nvSpPr>
          <p:cNvPr id="9" name="CuadroTexto 8">
            <a:extLst>
              <a:ext uri="{FF2B5EF4-FFF2-40B4-BE49-F238E27FC236}">
                <a16:creationId xmlns:a16="http://schemas.microsoft.com/office/drawing/2014/main" id="{320AD691-F00F-DC43-AA83-883B5CDFEEA9}"/>
              </a:ext>
            </a:extLst>
          </p:cNvPr>
          <p:cNvSpPr txBox="1"/>
          <p:nvPr/>
        </p:nvSpPr>
        <p:spPr>
          <a:xfrm>
            <a:off x="3225114" y="5204264"/>
            <a:ext cx="2110337" cy="969496"/>
          </a:xfrm>
          <a:prstGeom prst="rect">
            <a:avLst/>
          </a:prstGeom>
          <a:solidFill>
            <a:schemeClr val="bg1"/>
          </a:solidFill>
        </p:spPr>
        <p:txBody>
          <a:bodyPr wrap="square" rtlCol="0">
            <a:spAutoFit/>
          </a:bodyPr>
          <a:lstStyle/>
          <a:p>
            <a:r>
              <a:rPr lang="es-ES_tradnl" sz="1050" b="1" dirty="0">
                <a:latin typeface="Raleway" panose="020B0503030101060003" pitchFamily="34" charset="77"/>
              </a:rPr>
              <a:t>ANALIZAR NUESTRO NEGOCIO</a:t>
            </a:r>
          </a:p>
          <a:p>
            <a:r>
              <a:rPr lang="es-ES_tradnl" sz="1200" dirty="0">
                <a:latin typeface="Raleway" panose="020B0503030101060003" pitchFamily="34" charset="77"/>
              </a:rPr>
              <a:t>Observar nuestras propias fuerzas y flancos débiles. Honesto. Brutal. Real. </a:t>
            </a:r>
          </a:p>
        </p:txBody>
      </p:sp>
      <p:sp>
        <p:nvSpPr>
          <p:cNvPr id="11" name="CuadroTexto 10">
            <a:extLst>
              <a:ext uri="{FF2B5EF4-FFF2-40B4-BE49-F238E27FC236}">
                <a16:creationId xmlns:a16="http://schemas.microsoft.com/office/drawing/2014/main" id="{38502DE8-66DD-0C4D-9DC0-E45FF894B67B}"/>
              </a:ext>
            </a:extLst>
          </p:cNvPr>
          <p:cNvSpPr txBox="1"/>
          <p:nvPr/>
        </p:nvSpPr>
        <p:spPr>
          <a:xfrm>
            <a:off x="4690849" y="4501470"/>
            <a:ext cx="2110337" cy="992579"/>
          </a:xfrm>
          <a:prstGeom prst="rect">
            <a:avLst/>
          </a:prstGeom>
          <a:solidFill>
            <a:schemeClr val="bg1"/>
          </a:solidFill>
        </p:spPr>
        <p:txBody>
          <a:bodyPr wrap="square" rtlCol="0">
            <a:spAutoFit/>
          </a:bodyPr>
          <a:lstStyle/>
          <a:p>
            <a:r>
              <a:rPr lang="es-ES_tradnl" sz="1050" b="1" dirty="0">
                <a:latin typeface="Raleway" panose="020B0503030101060003" pitchFamily="34" charset="77"/>
              </a:rPr>
              <a:t>FOCO EN INNOVACIÓN</a:t>
            </a:r>
          </a:p>
          <a:p>
            <a:r>
              <a:rPr lang="es-ES_tradnl" sz="1200" dirty="0">
                <a:latin typeface="Raleway" panose="020B0503030101060003" pitchFamily="34" charset="77"/>
              </a:rPr>
              <a:t>Discutir donde poner énfasis y esfuerzos y recursos para innovar en nuestros negocio. </a:t>
            </a:r>
          </a:p>
        </p:txBody>
      </p:sp>
      <p:sp>
        <p:nvSpPr>
          <p:cNvPr id="12" name="CuadroTexto 11">
            <a:extLst>
              <a:ext uri="{FF2B5EF4-FFF2-40B4-BE49-F238E27FC236}">
                <a16:creationId xmlns:a16="http://schemas.microsoft.com/office/drawing/2014/main" id="{3ACB0CC6-A193-504A-BDA2-A367A0ABD2BA}"/>
              </a:ext>
            </a:extLst>
          </p:cNvPr>
          <p:cNvSpPr txBox="1"/>
          <p:nvPr/>
        </p:nvSpPr>
        <p:spPr>
          <a:xfrm>
            <a:off x="6442813" y="3656304"/>
            <a:ext cx="2607038" cy="1361911"/>
          </a:xfrm>
          <a:prstGeom prst="rect">
            <a:avLst/>
          </a:prstGeom>
          <a:solidFill>
            <a:schemeClr val="bg1"/>
          </a:solidFill>
        </p:spPr>
        <p:txBody>
          <a:bodyPr wrap="square" rtlCol="0">
            <a:spAutoFit/>
          </a:bodyPr>
          <a:lstStyle/>
          <a:p>
            <a:r>
              <a:rPr lang="es-ES_tradnl" sz="1050" b="1" dirty="0">
                <a:latin typeface="Raleway" panose="020B0503030101060003" pitchFamily="34" charset="77"/>
              </a:rPr>
              <a:t>ESTRATEGIA, TÁCTICAS E HIPÓTESIS.</a:t>
            </a:r>
          </a:p>
          <a:p>
            <a:r>
              <a:rPr lang="es-ES_tradnl" sz="1200" dirty="0">
                <a:latin typeface="Raleway" panose="020B0503030101060003" pitchFamily="34" charset="77"/>
              </a:rPr>
              <a:t>A trabajar. Ver el Modelo, la experiencia, revisión de la estrategia, formular hipótesis, seleccionar grupo de tácticas, incluyendo métricas de validación. </a:t>
            </a:r>
          </a:p>
        </p:txBody>
      </p:sp>
    </p:spTree>
    <p:extLst>
      <p:ext uri="{BB962C8B-B14F-4D97-AF65-F5344CB8AC3E}">
        <p14:creationId xmlns:p14="http://schemas.microsoft.com/office/powerpoint/2010/main" val="30057677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3AE0B2D-776A-8D48-97C2-920E088EF3C9}"/>
              </a:ext>
            </a:extLst>
          </p:cNvPr>
          <p:cNvPicPr>
            <a:picLocks noChangeAspect="1"/>
          </p:cNvPicPr>
          <p:nvPr/>
        </p:nvPicPr>
        <p:blipFill>
          <a:blip r:embed="rId2"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226423" y="1516415"/>
            <a:ext cx="1080000" cy="1080000"/>
          </a:xfrm>
          <a:prstGeom prst="rect">
            <a:avLst/>
          </a:prstGeom>
        </p:spPr>
      </p:pic>
      <p:pic>
        <p:nvPicPr>
          <p:cNvPr id="3" name="Imagen 2">
            <a:extLst>
              <a:ext uri="{FF2B5EF4-FFF2-40B4-BE49-F238E27FC236}">
                <a16:creationId xmlns:a16="http://schemas.microsoft.com/office/drawing/2014/main" id="{9EB78881-DC4C-FC40-A22F-797293B30F80}"/>
              </a:ext>
            </a:extLst>
          </p:cNvPr>
          <p:cNvPicPr>
            <a:picLocks noChangeAspect="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22362" y="4133609"/>
            <a:ext cx="1080000" cy="1080000"/>
          </a:xfrm>
          <a:prstGeom prst="rect">
            <a:avLst/>
          </a:prstGeom>
        </p:spPr>
      </p:pic>
      <p:sp>
        <p:nvSpPr>
          <p:cNvPr id="4" name="CuadroTexto 3">
            <a:extLst>
              <a:ext uri="{FF2B5EF4-FFF2-40B4-BE49-F238E27FC236}">
                <a16:creationId xmlns:a16="http://schemas.microsoft.com/office/drawing/2014/main" id="{8D594727-C68E-9342-9743-2B7A4ACCDB6B}"/>
              </a:ext>
            </a:extLst>
          </p:cNvPr>
          <p:cNvSpPr txBox="1"/>
          <p:nvPr/>
        </p:nvSpPr>
        <p:spPr>
          <a:xfrm>
            <a:off x="1284789" y="1444498"/>
            <a:ext cx="1252972" cy="584775"/>
          </a:xfrm>
          <a:prstGeom prst="rect">
            <a:avLst/>
          </a:prstGeom>
          <a:noFill/>
        </p:spPr>
        <p:txBody>
          <a:bodyPr wrap="none" rtlCol="0">
            <a:spAutoFit/>
          </a:bodyPr>
          <a:lstStyle/>
          <a:p>
            <a:r>
              <a:rPr lang="es-ES_tradnl" sz="1600" b="1" dirty="0">
                <a:solidFill>
                  <a:schemeClr val="accent5">
                    <a:lumMod val="75000"/>
                  </a:schemeClr>
                </a:solidFill>
                <a:latin typeface="Raleway" panose="020B0503030101060003" pitchFamily="34" charset="77"/>
              </a:rPr>
              <a:t>Foco </a:t>
            </a:r>
          </a:p>
          <a:p>
            <a:r>
              <a:rPr lang="es-ES_tradnl" sz="1600" b="1" dirty="0">
                <a:solidFill>
                  <a:schemeClr val="accent5">
                    <a:lumMod val="75000"/>
                  </a:schemeClr>
                </a:solidFill>
                <a:latin typeface="Raleway" panose="020B0503030101060003" pitchFamily="34" charset="77"/>
              </a:rPr>
              <a:t>Innovación</a:t>
            </a:r>
          </a:p>
        </p:txBody>
      </p:sp>
      <p:sp>
        <p:nvSpPr>
          <p:cNvPr id="5" name="CuadroTexto 4">
            <a:extLst>
              <a:ext uri="{FF2B5EF4-FFF2-40B4-BE49-F238E27FC236}">
                <a16:creationId xmlns:a16="http://schemas.microsoft.com/office/drawing/2014/main" id="{1A583187-8D57-4A4F-83ED-ACD6A8DBCAF9}"/>
              </a:ext>
            </a:extLst>
          </p:cNvPr>
          <p:cNvSpPr txBox="1"/>
          <p:nvPr/>
        </p:nvSpPr>
        <p:spPr>
          <a:xfrm>
            <a:off x="1286237" y="1957571"/>
            <a:ext cx="1891014" cy="954107"/>
          </a:xfrm>
          <a:prstGeom prst="rect">
            <a:avLst/>
          </a:prstGeom>
          <a:noFill/>
        </p:spPr>
        <p:txBody>
          <a:bodyPr wrap="square" rtlCol="0">
            <a:spAutoFit/>
          </a:bodyPr>
          <a:lstStyle/>
          <a:p>
            <a:r>
              <a:rPr lang="es-ES_tradnl" sz="1400" dirty="0">
                <a:solidFill>
                  <a:schemeClr val="accent5">
                    <a:lumMod val="75000"/>
                  </a:schemeClr>
                </a:solidFill>
                <a:latin typeface="Raleway Light" panose="020B0403030101060003" pitchFamily="34" charset="77"/>
              </a:rPr>
              <a:t>Discusión sobre donde enfatizar los esfuerzos en las mejoras.</a:t>
            </a:r>
          </a:p>
        </p:txBody>
      </p:sp>
      <p:sp>
        <p:nvSpPr>
          <p:cNvPr id="6" name="CuadroTexto 5">
            <a:extLst>
              <a:ext uri="{FF2B5EF4-FFF2-40B4-BE49-F238E27FC236}">
                <a16:creationId xmlns:a16="http://schemas.microsoft.com/office/drawing/2014/main" id="{0CDDE342-64D3-A840-B319-F467D7A891EE}"/>
              </a:ext>
            </a:extLst>
          </p:cNvPr>
          <p:cNvSpPr txBox="1"/>
          <p:nvPr/>
        </p:nvSpPr>
        <p:spPr>
          <a:xfrm>
            <a:off x="3414751" y="1352032"/>
            <a:ext cx="1700594" cy="584775"/>
          </a:xfrm>
          <a:prstGeom prst="rect">
            <a:avLst/>
          </a:prstGeom>
          <a:noFill/>
        </p:spPr>
        <p:txBody>
          <a:bodyPr wrap="none" rtlCol="0">
            <a:spAutoFit/>
          </a:bodyPr>
          <a:lstStyle/>
          <a:p>
            <a:r>
              <a:rPr lang="es-ES_tradnl" sz="1600" b="1" dirty="0">
                <a:solidFill>
                  <a:schemeClr val="accent5">
                    <a:lumMod val="75000"/>
                  </a:schemeClr>
                </a:solidFill>
                <a:latin typeface="Raleway" panose="020B0503030101060003" pitchFamily="34" charset="77"/>
              </a:rPr>
              <a:t>Elección de los</a:t>
            </a:r>
          </a:p>
          <a:p>
            <a:r>
              <a:rPr lang="es-ES_tradnl" sz="1600" b="1" dirty="0">
                <a:solidFill>
                  <a:schemeClr val="accent5">
                    <a:lumMod val="75000"/>
                  </a:schemeClr>
                </a:solidFill>
                <a:latin typeface="Raleway" panose="020B0503030101060003" pitchFamily="34" charset="77"/>
              </a:rPr>
              <a:t>tipos a trabajar.</a:t>
            </a:r>
          </a:p>
        </p:txBody>
      </p:sp>
      <p:sp>
        <p:nvSpPr>
          <p:cNvPr id="7" name="CuadroTexto 6">
            <a:extLst>
              <a:ext uri="{FF2B5EF4-FFF2-40B4-BE49-F238E27FC236}">
                <a16:creationId xmlns:a16="http://schemas.microsoft.com/office/drawing/2014/main" id="{2A915DFE-DDE2-5942-B0F0-06297B647AA8}"/>
              </a:ext>
            </a:extLst>
          </p:cNvPr>
          <p:cNvSpPr txBox="1"/>
          <p:nvPr/>
        </p:nvSpPr>
        <p:spPr>
          <a:xfrm>
            <a:off x="3414751" y="1957570"/>
            <a:ext cx="1776494" cy="523220"/>
          </a:xfrm>
          <a:prstGeom prst="rect">
            <a:avLst/>
          </a:prstGeom>
          <a:noFill/>
        </p:spPr>
        <p:txBody>
          <a:bodyPr wrap="square" rtlCol="0">
            <a:spAutoFit/>
          </a:bodyPr>
          <a:lstStyle/>
          <a:p>
            <a:r>
              <a:rPr lang="es-ES_tradnl" sz="1400" dirty="0">
                <a:solidFill>
                  <a:schemeClr val="accent5">
                    <a:lumMod val="75000"/>
                  </a:schemeClr>
                </a:solidFill>
                <a:latin typeface="Raleway Light" panose="020B0403030101060003" pitchFamily="34" charset="77"/>
              </a:rPr>
              <a:t>No tienen que ser todos.</a:t>
            </a:r>
          </a:p>
        </p:txBody>
      </p:sp>
      <p:cxnSp>
        <p:nvCxnSpPr>
          <p:cNvPr id="8" name="Conector recto de flecha 7">
            <a:extLst>
              <a:ext uri="{FF2B5EF4-FFF2-40B4-BE49-F238E27FC236}">
                <a16:creationId xmlns:a16="http://schemas.microsoft.com/office/drawing/2014/main" id="{14242F28-C38B-404E-BD48-6C191E06637E}"/>
              </a:ext>
            </a:extLst>
          </p:cNvPr>
          <p:cNvCxnSpPr/>
          <p:nvPr/>
        </p:nvCxnSpPr>
        <p:spPr>
          <a:xfrm>
            <a:off x="2621274" y="1820843"/>
            <a:ext cx="720000" cy="0"/>
          </a:xfrm>
          <a:prstGeom prst="straightConnector1">
            <a:avLst/>
          </a:prstGeom>
          <a:ln>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4D73DDAD-35C4-C648-B90E-5443031699D7}"/>
              </a:ext>
            </a:extLst>
          </p:cNvPr>
          <p:cNvCxnSpPr/>
          <p:nvPr/>
        </p:nvCxnSpPr>
        <p:spPr>
          <a:xfrm>
            <a:off x="4991188" y="1813609"/>
            <a:ext cx="576000" cy="0"/>
          </a:xfrm>
          <a:prstGeom prst="straightConnector1">
            <a:avLst/>
          </a:prstGeom>
          <a:ln>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id="{ECB917DD-4928-5D4A-8298-3C6EF9B1C98F}"/>
              </a:ext>
            </a:extLst>
          </p:cNvPr>
          <p:cNvSpPr>
            <a:spLocks noChangeAspect="1"/>
          </p:cNvSpPr>
          <p:nvPr/>
        </p:nvSpPr>
        <p:spPr>
          <a:xfrm>
            <a:off x="5680087" y="805206"/>
            <a:ext cx="900000" cy="900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dirty="0">
                <a:latin typeface="Raleway" panose="020B0503030101060003" pitchFamily="34" charset="77"/>
              </a:rPr>
              <a:t>MODELO </a:t>
            </a:r>
          </a:p>
          <a:p>
            <a:pPr algn="ctr"/>
            <a:r>
              <a:rPr lang="es-ES_tradnl" sz="1200" dirty="0">
                <a:latin typeface="Raleway" panose="020B0503030101060003" pitchFamily="34" charset="77"/>
              </a:rPr>
              <a:t>DE </a:t>
            </a:r>
          </a:p>
          <a:p>
            <a:pPr algn="ctr"/>
            <a:r>
              <a:rPr lang="es-ES_tradnl" sz="1200" dirty="0">
                <a:latin typeface="Raleway" panose="020B0503030101060003" pitchFamily="34" charset="77"/>
              </a:rPr>
              <a:t>NEGOCIO</a:t>
            </a:r>
          </a:p>
        </p:txBody>
      </p:sp>
      <p:sp>
        <p:nvSpPr>
          <p:cNvPr id="11" name="Rectángulo 10">
            <a:extLst>
              <a:ext uri="{FF2B5EF4-FFF2-40B4-BE49-F238E27FC236}">
                <a16:creationId xmlns:a16="http://schemas.microsoft.com/office/drawing/2014/main" id="{C6055100-5D97-874B-A186-1FF67728A0E7}"/>
              </a:ext>
            </a:extLst>
          </p:cNvPr>
          <p:cNvSpPr>
            <a:spLocks noChangeAspect="1"/>
          </p:cNvSpPr>
          <p:nvPr/>
        </p:nvSpPr>
        <p:spPr>
          <a:xfrm>
            <a:off x="7145069" y="793513"/>
            <a:ext cx="908926" cy="90892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27000" rIns="27000" rtlCol="0" anchor="ctr"/>
          <a:lstStyle/>
          <a:p>
            <a:pPr algn="ctr"/>
            <a:r>
              <a:rPr lang="es-ES_tradnl" sz="1200" dirty="0">
                <a:solidFill>
                  <a:schemeClr val="accent1">
                    <a:lumMod val="50000"/>
                  </a:schemeClr>
                </a:solidFill>
                <a:latin typeface="Raleway" panose="020B0503030101060003" pitchFamily="34" charset="77"/>
              </a:rPr>
              <a:t>PROCESO</a:t>
            </a:r>
          </a:p>
        </p:txBody>
      </p:sp>
      <p:sp>
        <p:nvSpPr>
          <p:cNvPr id="12" name="Rectángulo 11">
            <a:extLst>
              <a:ext uri="{FF2B5EF4-FFF2-40B4-BE49-F238E27FC236}">
                <a16:creationId xmlns:a16="http://schemas.microsoft.com/office/drawing/2014/main" id="{1AC1CF37-0E1F-764A-9D3F-FF87C9CD01DD}"/>
              </a:ext>
            </a:extLst>
          </p:cNvPr>
          <p:cNvSpPr>
            <a:spLocks noChangeAspect="1"/>
          </p:cNvSpPr>
          <p:nvPr/>
        </p:nvSpPr>
        <p:spPr>
          <a:xfrm>
            <a:off x="5680087" y="2130422"/>
            <a:ext cx="900000" cy="900000"/>
          </a:xfrm>
          <a:prstGeom prst="rect">
            <a:avLst/>
          </a:prstGeom>
          <a:solidFill>
            <a:srgbClr val="FF0000">
              <a:alpha val="6902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ES_tradnl" sz="1400" dirty="0">
                <a:latin typeface="Raleway" panose="020B0503030101060003" pitchFamily="34" charset="77"/>
              </a:rPr>
              <a:t>SERVICE</a:t>
            </a:r>
          </a:p>
        </p:txBody>
      </p:sp>
      <p:sp>
        <p:nvSpPr>
          <p:cNvPr id="13" name="Rectángulo 12">
            <a:extLst>
              <a:ext uri="{FF2B5EF4-FFF2-40B4-BE49-F238E27FC236}">
                <a16:creationId xmlns:a16="http://schemas.microsoft.com/office/drawing/2014/main" id="{17C8C6AB-6FF1-D643-B665-BE28D7209A44}"/>
              </a:ext>
            </a:extLst>
          </p:cNvPr>
          <p:cNvSpPr>
            <a:spLocks noChangeAspect="1"/>
          </p:cNvSpPr>
          <p:nvPr/>
        </p:nvSpPr>
        <p:spPr>
          <a:xfrm>
            <a:off x="7154081" y="2130422"/>
            <a:ext cx="919108" cy="919108"/>
          </a:xfrm>
          <a:prstGeom prst="rect">
            <a:avLst/>
          </a:prstGeom>
          <a:solidFill>
            <a:srgbClr val="FF0000">
              <a:alpha val="8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dirty="0">
                <a:latin typeface="Raleway" panose="020B0503030101060003" pitchFamily="34" charset="77"/>
              </a:rPr>
              <a:t>MARCA</a:t>
            </a:r>
          </a:p>
        </p:txBody>
      </p:sp>
      <p:sp>
        <p:nvSpPr>
          <p:cNvPr id="14" name="Más 13">
            <a:extLst>
              <a:ext uri="{FF2B5EF4-FFF2-40B4-BE49-F238E27FC236}">
                <a16:creationId xmlns:a16="http://schemas.microsoft.com/office/drawing/2014/main" id="{34082090-E5FC-0E46-A684-69CEA4F76239}"/>
              </a:ext>
            </a:extLst>
          </p:cNvPr>
          <p:cNvSpPr>
            <a:spLocks noChangeAspect="1"/>
          </p:cNvSpPr>
          <p:nvPr/>
        </p:nvSpPr>
        <p:spPr>
          <a:xfrm>
            <a:off x="6710183" y="996856"/>
            <a:ext cx="243000" cy="243000"/>
          </a:xfrm>
          <a:prstGeom prst="mathPlus">
            <a:avLst>
              <a:gd name="adj1" fmla="val 55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Más 14">
            <a:extLst>
              <a:ext uri="{FF2B5EF4-FFF2-40B4-BE49-F238E27FC236}">
                <a16:creationId xmlns:a16="http://schemas.microsoft.com/office/drawing/2014/main" id="{F6A1CCCE-FA45-3D4F-9BC2-D5E6CC42DEE8}"/>
              </a:ext>
            </a:extLst>
          </p:cNvPr>
          <p:cNvSpPr>
            <a:spLocks noChangeAspect="1"/>
          </p:cNvSpPr>
          <p:nvPr/>
        </p:nvSpPr>
        <p:spPr>
          <a:xfrm>
            <a:off x="5975079" y="1783082"/>
            <a:ext cx="243000" cy="243000"/>
          </a:xfrm>
          <a:prstGeom prst="mathPlus">
            <a:avLst>
              <a:gd name="adj1" fmla="val 55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Más 15">
            <a:extLst>
              <a:ext uri="{FF2B5EF4-FFF2-40B4-BE49-F238E27FC236}">
                <a16:creationId xmlns:a16="http://schemas.microsoft.com/office/drawing/2014/main" id="{34287659-91C6-124C-AB1E-B7E703A922AC}"/>
              </a:ext>
            </a:extLst>
          </p:cNvPr>
          <p:cNvSpPr>
            <a:spLocks noChangeAspect="1"/>
          </p:cNvSpPr>
          <p:nvPr/>
        </p:nvSpPr>
        <p:spPr>
          <a:xfrm>
            <a:off x="7488929" y="1778461"/>
            <a:ext cx="243000" cy="243000"/>
          </a:xfrm>
          <a:prstGeom prst="mathPlus">
            <a:avLst>
              <a:gd name="adj1" fmla="val 55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CuadroTexto 16">
            <a:extLst>
              <a:ext uri="{FF2B5EF4-FFF2-40B4-BE49-F238E27FC236}">
                <a16:creationId xmlns:a16="http://schemas.microsoft.com/office/drawing/2014/main" id="{864161E3-B3FB-AC41-80D7-EB765D1D209F}"/>
              </a:ext>
            </a:extLst>
          </p:cNvPr>
          <p:cNvSpPr txBox="1"/>
          <p:nvPr/>
        </p:nvSpPr>
        <p:spPr>
          <a:xfrm>
            <a:off x="1286237" y="3776196"/>
            <a:ext cx="2065245" cy="584775"/>
          </a:xfrm>
          <a:prstGeom prst="rect">
            <a:avLst/>
          </a:prstGeom>
          <a:noFill/>
        </p:spPr>
        <p:txBody>
          <a:bodyPr wrap="none" rtlCol="0">
            <a:spAutoFit/>
          </a:bodyPr>
          <a:lstStyle/>
          <a:p>
            <a:r>
              <a:rPr lang="es-ES_tradnl" sz="1600" b="1" dirty="0">
                <a:solidFill>
                  <a:srgbClr val="C00000"/>
                </a:solidFill>
                <a:latin typeface="Raleway" panose="020B0503030101060003" pitchFamily="34" charset="77"/>
              </a:rPr>
              <a:t>Estrategia, tácticas</a:t>
            </a:r>
          </a:p>
          <a:p>
            <a:r>
              <a:rPr lang="es-ES_tradnl" sz="1600" b="1" dirty="0">
                <a:solidFill>
                  <a:srgbClr val="C00000"/>
                </a:solidFill>
                <a:latin typeface="Raleway" panose="020B0503030101060003" pitchFamily="34" charset="77"/>
              </a:rPr>
              <a:t>e hipótesis</a:t>
            </a:r>
          </a:p>
        </p:txBody>
      </p:sp>
      <p:sp>
        <p:nvSpPr>
          <p:cNvPr id="18" name="CuadroTexto 17">
            <a:extLst>
              <a:ext uri="{FF2B5EF4-FFF2-40B4-BE49-F238E27FC236}">
                <a16:creationId xmlns:a16="http://schemas.microsoft.com/office/drawing/2014/main" id="{343577FD-C0A3-E947-A80F-A1BE2F1BCA48}"/>
              </a:ext>
            </a:extLst>
          </p:cNvPr>
          <p:cNvSpPr txBox="1"/>
          <p:nvPr/>
        </p:nvSpPr>
        <p:spPr>
          <a:xfrm>
            <a:off x="1297958" y="4361190"/>
            <a:ext cx="1891014" cy="954107"/>
          </a:xfrm>
          <a:prstGeom prst="rect">
            <a:avLst/>
          </a:prstGeom>
          <a:noFill/>
        </p:spPr>
        <p:txBody>
          <a:bodyPr wrap="square" rtlCol="0">
            <a:spAutoFit/>
          </a:bodyPr>
          <a:lstStyle/>
          <a:p>
            <a:r>
              <a:rPr lang="es-ES_tradnl" sz="1400" dirty="0">
                <a:solidFill>
                  <a:srgbClr val="C00000"/>
                </a:solidFill>
                <a:latin typeface="Raleway Light" panose="020B0403030101060003" pitchFamily="34" charset="77"/>
              </a:rPr>
              <a:t>Estrategia enfocada o en el negocio, en los procesos o en la experiencia. </a:t>
            </a:r>
          </a:p>
        </p:txBody>
      </p:sp>
      <p:sp>
        <p:nvSpPr>
          <p:cNvPr id="19" name="CuadroTexto 18">
            <a:extLst>
              <a:ext uri="{FF2B5EF4-FFF2-40B4-BE49-F238E27FC236}">
                <a16:creationId xmlns:a16="http://schemas.microsoft.com/office/drawing/2014/main" id="{35010540-E5F4-D346-8CC4-70565C3995DE}"/>
              </a:ext>
            </a:extLst>
          </p:cNvPr>
          <p:cNvSpPr txBox="1"/>
          <p:nvPr/>
        </p:nvSpPr>
        <p:spPr>
          <a:xfrm>
            <a:off x="3416199" y="3745376"/>
            <a:ext cx="1775047" cy="830997"/>
          </a:xfrm>
          <a:prstGeom prst="rect">
            <a:avLst/>
          </a:prstGeom>
          <a:noFill/>
        </p:spPr>
        <p:txBody>
          <a:bodyPr wrap="square" rtlCol="0">
            <a:spAutoFit/>
          </a:bodyPr>
          <a:lstStyle/>
          <a:p>
            <a:r>
              <a:rPr lang="es-ES_tradnl" sz="1600" b="1" dirty="0">
                <a:solidFill>
                  <a:srgbClr val="C00000"/>
                </a:solidFill>
                <a:latin typeface="Raleway" panose="020B0503030101060003" pitchFamily="34" charset="77"/>
              </a:rPr>
              <a:t>Una estrategia, varias tácticas y métricas. </a:t>
            </a:r>
          </a:p>
        </p:txBody>
      </p:sp>
      <p:sp>
        <p:nvSpPr>
          <p:cNvPr id="20" name="CuadroTexto 19">
            <a:extLst>
              <a:ext uri="{FF2B5EF4-FFF2-40B4-BE49-F238E27FC236}">
                <a16:creationId xmlns:a16="http://schemas.microsoft.com/office/drawing/2014/main" id="{0B2CBB23-5B19-5644-890B-1C79CD7DFBAC}"/>
              </a:ext>
            </a:extLst>
          </p:cNvPr>
          <p:cNvSpPr txBox="1"/>
          <p:nvPr/>
        </p:nvSpPr>
        <p:spPr>
          <a:xfrm>
            <a:off x="3416199" y="4433107"/>
            <a:ext cx="1776494" cy="738664"/>
          </a:xfrm>
          <a:prstGeom prst="rect">
            <a:avLst/>
          </a:prstGeom>
          <a:noFill/>
        </p:spPr>
        <p:txBody>
          <a:bodyPr wrap="square" rtlCol="0">
            <a:spAutoFit/>
          </a:bodyPr>
          <a:lstStyle/>
          <a:p>
            <a:r>
              <a:rPr lang="es-ES_tradnl" sz="1400" dirty="0">
                <a:solidFill>
                  <a:srgbClr val="C00000"/>
                </a:solidFill>
                <a:latin typeface="Raleway Light" panose="020B0403030101060003" pitchFamily="34" charset="77"/>
              </a:rPr>
              <a:t>Lo ideal es buscar una métrica para cada bloque. </a:t>
            </a:r>
          </a:p>
        </p:txBody>
      </p:sp>
      <p:cxnSp>
        <p:nvCxnSpPr>
          <p:cNvPr id="21" name="Conector recto de flecha 20">
            <a:extLst>
              <a:ext uri="{FF2B5EF4-FFF2-40B4-BE49-F238E27FC236}">
                <a16:creationId xmlns:a16="http://schemas.microsoft.com/office/drawing/2014/main" id="{069C1045-3941-0C45-8D2D-A79BA7A35DBE}"/>
              </a:ext>
            </a:extLst>
          </p:cNvPr>
          <p:cNvCxnSpPr/>
          <p:nvPr/>
        </p:nvCxnSpPr>
        <p:spPr>
          <a:xfrm>
            <a:off x="2805415" y="4226931"/>
            <a:ext cx="594000" cy="0"/>
          </a:xfrm>
          <a:prstGeom prst="straightConnector1">
            <a:avLst/>
          </a:prstGeom>
          <a:ln>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22" name="Imagen 21">
            <a:extLst>
              <a:ext uri="{FF2B5EF4-FFF2-40B4-BE49-F238E27FC236}">
                <a16:creationId xmlns:a16="http://schemas.microsoft.com/office/drawing/2014/main" id="{12E05B8D-7839-E640-9F95-16F2B9105A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85069" y="4008385"/>
            <a:ext cx="1187155" cy="1187155"/>
          </a:xfrm>
          <a:prstGeom prst="rect">
            <a:avLst/>
          </a:prstGeom>
        </p:spPr>
      </p:pic>
      <p:cxnSp>
        <p:nvCxnSpPr>
          <p:cNvPr id="23" name="Conector recto de flecha 22">
            <a:extLst>
              <a:ext uri="{FF2B5EF4-FFF2-40B4-BE49-F238E27FC236}">
                <a16:creationId xmlns:a16="http://schemas.microsoft.com/office/drawing/2014/main" id="{93B7F12B-5238-1B4D-A799-171883D43FD0}"/>
              </a:ext>
            </a:extLst>
          </p:cNvPr>
          <p:cNvCxnSpPr/>
          <p:nvPr/>
        </p:nvCxnSpPr>
        <p:spPr>
          <a:xfrm>
            <a:off x="5191244" y="4226931"/>
            <a:ext cx="540000" cy="0"/>
          </a:xfrm>
          <a:prstGeom prst="straightConnector1">
            <a:avLst/>
          </a:prstGeom>
          <a:ln>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4" name="CuadroTexto 23">
            <a:extLst>
              <a:ext uri="{FF2B5EF4-FFF2-40B4-BE49-F238E27FC236}">
                <a16:creationId xmlns:a16="http://schemas.microsoft.com/office/drawing/2014/main" id="{3CAAC6A4-6FFD-2E45-BA5C-484B14690917}"/>
              </a:ext>
            </a:extLst>
          </p:cNvPr>
          <p:cNvSpPr txBox="1"/>
          <p:nvPr/>
        </p:nvSpPr>
        <p:spPr>
          <a:xfrm>
            <a:off x="5713882" y="4022569"/>
            <a:ext cx="1775047" cy="338554"/>
          </a:xfrm>
          <a:prstGeom prst="rect">
            <a:avLst/>
          </a:prstGeom>
          <a:noFill/>
        </p:spPr>
        <p:txBody>
          <a:bodyPr wrap="square" rtlCol="0">
            <a:spAutoFit/>
          </a:bodyPr>
          <a:lstStyle/>
          <a:p>
            <a:r>
              <a:rPr lang="es-ES_tradnl" sz="1600" b="1" dirty="0">
                <a:solidFill>
                  <a:srgbClr val="C00000"/>
                </a:solidFill>
                <a:latin typeface="Raleway" panose="020B0503030101060003" pitchFamily="34" charset="77"/>
              </a:rPr>
              <a:t>Prototipos. </a:t>
            </a:r>
          </a:p>
        </p:txBody>
      </p:sp>
      <p:sp>
        <p:nvSpPr>
          <p:cNvPr id="25" name="CuadroTexto 24">
            <a:extLst>
              <a:ext uri="{FF2B5EF4-FFF2-40B4-BE49-F238E27FC236}">
                <a16:creationId xmlns:a16="http://schemas.microsoft.com/office/drawing/2014/main" id="{2B4D9C5C-B0EE-A04E-AD50-04434379E91A}"/>
              </a:ext>
            </a:extLst>
          </p:cNvPr>
          <p:cNvSpPr txBox="1"/>
          <p:nvPr/>
        </p:nvSpPr>
        <p:spPr>
          <a:xfrm>
            <a:off x="5715686" y="4331272"/>
            <a:ext cx="1969383" cy="954107"/>
          </a:xfrm>
          <a:prstGeom prst="rect">
            <a:avLst/>
          </a:prstGeom>
          <a:noFill/>
        </p:spPr>
        <p:txBody>
          <a:bodyPr wrap="square" rtlCol="0">
            <a:spAutoFit/>
          </a:bodyPr>
          <a:lstStyle/>
          <a:p>
            <a:r>
              <a:rPr lang="es-ES_tradnl" sz="1400" dirty="0">
                <a:solidFill>
                  <a:srgbClr val="C00000"/>
                </a:solidFill>
                <a:latin typeface="Raleway Light" panose="020B0403030101060003" pitchFamily="34" charset="77"/>
              </a:rPr>
              <a:t>Pruebas funcionales, tácticas de implementación y </a:t>
            </a:r>
            <a:r>
              <a:rPr lang="es-ES_tradnl" sz="1400" dirty="0" err="1">
                <a:solidFill>
                  <a:srgbClr val="C00000"/>
                </a:solidFill>
                <a:latin typeface="Raleway Light" panose="020B0403030101060003" pitchFamily="34" charset="77"/>
              </a:rPr>
              <a:t>roadmap</a:t>
            </a:r>
            <a:r>
              <a:rPr lang="es-ES_tradnl" sz="1400" dirty="0">
                <a:solidFill>
                  <a:srgbClr val="C00000"/>
                </a:solidFill>
                <a:latin typeface="Raleway Light" panose="020B0403030101060003" pitchFamily="34" charset="77"/>
              </a:rPr>
              <a:t> de mejoras.</a:t>
            </a:r>
          </a:p>
        </p:txBody>
      </p:sp>
      <p:sp>
        <p:nvSpPr>
          <p:cNvPr id="26" name="Más 25">
            <a:extLst>
              <a:ext uri="{FF2B5EF4-FFF2-40B4-BE49-F238E27FC236}">
                <a16:creationId xmlns:a16="http://schemas.microsoft.com/office/drawing/2014/main" id="{72C5C229-CC54-BD45-8F2F-D44D77291390}"/>
              </a:ext>
            </a:extLst>
          </p:cNvPr>
          <p:cNvSpPr>
            <a:spLocks noChangeAspect="1"/>
          </p:cNvSpPr>
          <p:nvPr/>
        </p:nvSpPr>
        <p:spPr>
          <a:xfrm>
            <a:off x="6744318" y="2337422"/>
            <a:ext cx="243000" cy="243000"/>
          </a:xfrm>
          <a:prstGeom prst="mathPlus">
            <a:avLst>
              <a:gd name="adj1" fmla="val 55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9877530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6361E5D-4E4B-B54A-883B-FAC1461DE4A9}"/>
              </a:ext>
            </a:extLst>
          </p:cNvPr>
          <p:cNvSpPr/>
          <p:nvPr/>
        </p:nvSpPr>
        <p:spPr>
          <a:xfrm>
            <a:off x="0" y="0"/>
            <a:ext cx="4572000"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4800" b="1" dirty="0">
                <a:solidFill>
                  <a:schemeClr val="accent5"/>
                </a:solidFill>
                <a:latin typeface="Raleway" panose="020B0503030101060003" pitchFamily="34" charset="77"/>
              </a:rPr>
              <a:t>LA CLAVE</a:t>
            </a:r>
          </a:p>
          <a:p>
            <a:pPr algn="ctr"/>
            <a:endParaRPr lang="es-ES_tradnl" sz="3200" b="1" dirty="0">
              <a:latin typeface="Raleway" panose="020B0503030101060003" pitchFamily="34" charset="77"/>
            </a:endParaRPr>
          </a:p>
          <a:p>
            <a:pPr algn="ctr">
              <a:spcBef>
                <a:spcPts val="600"/>
              </a:spcBef>
            </a:pPr>
            <a:r>
              <a:rPr lang="es-ES_tradnl" sz="3200" b="1" dirty="0">
                <a:latin typeface="Raleway" panose="020B0503030101060003" pitchFamily="34" charset="77"/>
              </a:rPr>
              <a:t>SELECCIONAR</a:t>
            </a:r>
          </a:p>
          <a:p>
            <a:pPr algn="ctr">
              <a:spcBef>
                <a:spcPts val="600"/>
              </a:spcBef>
            </a:pPr>
            <a:r>
              <a:rPr lang="es-ES_tradnl" sz="3200" b="1" dirty="0">
                <a:latin typeface="Raleway" panose="020B0503030101060003" pitchFamily="34" charset="77"/>
              </a:rPr>
              <a:t> 3 / 4 ÁREAS </a:t>
            </a:r>
          </a:p>
          <a:p>
            <a:pPr algn="ctr">
              <a:spcBef>
                <a:spcPts val="600"/>
              </a:spcBef>
            </a:pPr>
            <a:r>
              <a:rPr lang="es-ES_tradnl" sz="3200" b="1" dirty="0">
                <a:latin typeface="Raleway" panose="020B0503030101060003" pitchFamily="34" charset="77"/>
              </a:rPr>
              <a:t>Y COMBINARLAS PARA BUSCAR INNOVACIÓN INTERNA.</a:t>
            </a:r>
          </a:p>
        </p:txBody>
      </p:sp>
      <p:sp>
        <p:nvSpPr>
          <p:cNvPr id="6" name="Rectángulo 5">
            <a:extLst>
              <a:ext uri="{FF2B5EF4-FFF2-40B4-BE49-F238E27FC236}">
                <a16:creationId xmlns:a16="http://schemas.microsoft.com/office/drawing/2014/main" id="{54699D5A-313C-A340-8CED-2F5DBB38D207}"/>
              </a:ext>
            </a:extLst>
          </p:cNvPr>
          <p:cNvSpPr/>
          <p:nvPr/>
        </p:nvSpPr>
        <p:spPr>
          <a:xfrm>
            <a:off x="4572000" y="0"/>
            <a:ext cx="4572000" cy="27329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a:latin typeface="Raleway" panose="020B0503030101060003" pitchFamily="34" charset="77"/>
              </a:rPr>
              <a:t>BAJO COSTO</a:t>
            </a:r>
          </a:p>
          <a:p>
            <a:pPr algn="ctr"/>
            <a:endParaRPr lang="es-ES_tradnl" sz="2800" b="1" dirty="0">
              <a:latin typeface="Raleway" panose="020B0503030101060003" pitchFamily="34" charset="77"/>
            </a:endParaRPr>
          </a:p>
          <a:p>
            <a:pPr algn="ctr"/>
            <a:endParaRPr lang="es-ES_tradnl" sz="2800" b="1" dirty="0">
              <a:latin typeface="Raleway" panose="020B0503030101060003" pitchFamily="34" charset="77"/>
            </a:endParaRPr>
          </a:p>
          <a:p>
            <a:pPr algn="ctr"/>
            <a:r>
              <a:rPr lang="es-ES_tradnl" sz="2800" b="1" dirty="0">
                <a:latin typeface="Raleway" panose="020B0503030101060003" pitchFamily="34" charset="77"/>
              </a:rPr>
              <a:t>IMPACTO EN LOS INGRESOS</a:t>
            </a:r>
          </a:p>
        </p:txBody>
      </p:sp>
      <p:sp>
        <p:nvSpPr>
          <p:cNvPr id="7" name="Rectángulo 6">
            <a:extLst>
              <a:ext uri="{FF2B5EF4-FFF2-40B4-BE49-F238E27FC236}">
                <a16:creationId xmlns:a16="http://schemas.microsoft.com/office/drawing/2014/main" id="{760EDA9D-BCE5-F84D-91AE-69C3561B8BAA}"/>
              </a:ext>
            </a:extLst>
          </p:cNvPr>
          <p:cNvSpPr/>
          <p:nvPr/>
        </p:nvSpPr>
        <p:spPr>
          <a:xfrm>
            <a:off x="4572000" y="2732926"/>
            <a:ext cx="4572000" cy="4125074"/>
          </a:xfrm>
          <a:prstGeom prst="rect">
            <a:avLst/>
          </a:prstGeom>
          <a:solidFill>
            <a:srgbClr val="AB7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Flecha abajo 7">
            <a:extLst>
              <a:ext uri="{FF2B5EF4-FFF2-40B4-BE49-F238E27FC236}">
                <a16:creationId xmlns:a16="http://schemas.microsoft.com/office/drawing/2014/main" id="{8F0A9E36-692E-CA4C-9CBD-BA102EDFC8F1}"/>
              </a:ext>
            </a:extLst>
          </p:cNvPr>
          <p:cNvSpPr/>
          <p:nvPr/>
        </p:nvSpPr>
        <p:spPr>
          <a:xfrm>
            <a:off x="6667928" y="832207"/>
            <a:ext cx="359596" cy="606175"/>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CuadroTexto 8">
            <a:extLst>
              <a:ext uri="{FF2B5EF4-FFF2-40B4-BE49-F238E27FC236}">
                <a16:creationId xmlns:a16="http://schemas.microsoft.com/office/drawing/2014/main" id="{C3ABD539-23D0-E447-ACCD-85A140233429}"/>
              </a:ext>
            </a:extLst>
          </p:cNvPr>
          <p:cNvSpPr txBox="1"/>
          <p:nvPr/>
        </p:nvSpPr>
        <p:spPr>
          <a:xfrm>
            <a:off x="5604404" y="3120776"/>
            <a:ext cx="2486642" cy="3416320"/>
          </a:xfrm>
          <a:prstGeom prst="rect">
            <a:avLst/>
          </a:prstGeom>
          <a:noFill/>
        </p:spPr>
        <p:txBody>
          <a:bodyPr wrap="none" rtlCol="0">
            <a:spAutoFit/>
          </a:bodyPr>
          <a:lstStyle/>
          <a:p>
            <a:pPr algn="ctr"/>
            <a:r>
              <a:rPr lang="es-ES_tradnl" sz="4000" b="1" dirty="0">
                <a:solidFill>
                  <a:schemeClr val="bg1"/>
                </a:solidFill>
                <a:latin typeface="Raleway" panose="020B0503030101060003" pitchFamily="34" charset="77"/>
              </a:rPr>
              <a:t>EJEMPLO</a:t>
            </a:r>
          </a:p>
          <a:p>
            <a:pPr algn="ctr"/>
            <a:endParaRPr lang="es-ES_tradnl" sz="2800" b="1" dirty="0">
              <a:solidFill>
                <a:schemeClr val="bg1"/>
              </a:solidFill>
              <a:latin typeface="Raleway" panose="020B0503030101060003" pitchFamily="34" charset="77"/>
            </a:endParaRPr>
          </a:p>
          <a:p>
            <a:pPr algn="ctr"/>
            <a:r>
              <a:rPr lang="es-ES_tradnl" sz="2800" b="1" dirty="0">
                <a:solidFill>
                  <a:schemeClr val="bg1"/>
                </a:solidFill>
                <a:latin typeface="Raleway" panose="020B0503030101060003" pitchFamily="34" charset="77"/>
              </a:rPr>
              <a:t>PROCESOS</a:t>
            </a:r>
          </a:p>
          <a:p>
            <a:pPr algn="ctr"/>
            <a:r>
              <a:rPr lang="es-ES_tradnl" sz="3200" b="1" dirty="0">
                <a:solidFill>
                  <a:schemeClr val="bg1"/>
                </a:solidFill>
                <a:latin typeface="Raleway" panose="020B0503030101060003" pitchFamily="34" charset="77"/>
              </a:rPr>
              <a:t>+</a:t>
            </a:r>
          </a:p>
          <a:p>
            <a:pPr algn="ctr"/>
            <a:r>
              <a:rPr lang="es-ES_tradnl" sz="2800" b="1" dirty="0">
                <a:solidFill>
                  <a:schemeClr val="bg1"/>
                </a:solidFill>
                <a:latin typeface="Raleway" panose="020B0503030101060003" pitchFamily="34" charset="77"/>
              </a:rPr>
              <a:t>CANALES</a:t>
            </a:r>
          </a:p>
          <a:p>
            <a:pPr algn="ctr"/>
            <a:r>
              <a:rPr lang="es-ES_tradnl" sz="2800" b="1" dirty="0">
                <a:solidFill>
                  <a:schemeClr val="bg1"/>
                </a:solidFill>
                <a:latin typeface="Raleway" panose="020B0503030101060003" pitchFamily="34" charset="77"/>
              </a:rPr>
              <a:t>+</a:t>
            </a:r>
          </a:p>
          <a:p>
            <a:pPr algn="ctr"/>
            <a:r>
              <a:rPr lang="es-ES_tradnl" sz="2800" b="1" dirty="0">
                <a:solidFill>
                  <a:schemeClr val="bg1"/>
                </a:solidFill>
                <a:latin typeface="Raleway" panose="020B0503030101060003" pitchFamily="34" charset="77"/>
              </a:rPr>
              <a:t>SERVICIO</a:t>
            </a:r>
          </a:p>
        </p:txBody>
      </p:sp>
    </p:spTree>
    <p:extLst>
      <p:ext uri="{BB962C8B-B14F-4D97-AF65-F5344CB8AC3E}">
        <p14:creationId xmlns:p14="http://schemas.microsoft.com/office/powerpoint/2010/main" val="40880488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7C36404-AB4F-DE48-A851-85B4BF3C95AD}"/>
              </a:ext>
            </a:extLst>
          </p:cNvPr>
          <p:cNvSpPr/>
          <p:nvPr/>
        </p:nvSpPr>
        <p:spPr>
          <a:xfrm>
            <a:off x="0" y="0"/>
            <a:ext cx="9144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8800" b="1" dirty="0">
                <a:latin typeface="Raleway" panose="020B0503030101060003" pitchFamily="34" charset="77"/>
              </a:rPr>
              <a:t>INNOVACIÓN</a:t>
            </a:r>
          </a:p>
        </p:txBody>
      </p:sp>
      <p:sp>
        <p:nvSpPr>
          <p:cNvPr id="5" name="Rectángulo 4">
            <a:extLst>
              <a:ext uri="{FF2B5EF4-FFF2-40B4-BE49-F238E27FC236}">
                <a16:creationId xmlns:a16="http://schemas.microsoft.com/office/drawing/2014/main" id="{F5D0ADA1-DE94-E244-AA55-8D77FA2181FF}"/>
              </a:ext>
            </a:extLst>
          </p:cNvPr>
          <p:cNvSpPr/>
          <p:nvPr/>
        </p:nvSpPr>
        <p:spPr>
          <a:xfrm>
            <a:off x="0" y="3429000"/>
            <a:ext cx="5661061" cy="3429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ángulo 6">
            <a:extLst>
              <a:ext uri="{FF2B5EF4-FFF2-40B4-BE49-F238E27FC236}">
                <a16:creationId xmlns:a16="http://schemas.microsoft.com/office/drawing/2014/main" id="{F6CB3C38-10E4-D34B-87F4-21C8C33D17DC}"/>
              </a:ext>
            </a:extLst>
          </p:cNvPr>
          <p:cNvSpPr/>
          <p:nvPr/>
        </p:nvSpPr>
        <p:spPr>
          <a:xfrm>
            <a:off x="5661061" y="3429000"/>
            <a:ext cx="3482939"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4800" dirty="0">
                <a:latin typeface="Raleway" panose="020B0503030101060003" pitchFamily="34" charset="77"/>
              </a:rPr>
              <a:t>en días de cuarentena</a:t>
            </a:r>
          </a:p>
        </p:txBody>
      </p:sp>
      <p:sp>
        <p:nvSpPr>
          <p:cNvPr id="8" name="CuadroTexto 7">
            <a:extLst>
              <a:ext uri="{FF2B5EF4-FFF2-40B4-BE49-F238E27FC236}">
                <a16:creationId xmlns:a16="http://schemas.microsoft.com/office/drawing/2014/main" id="{A3622EBE-AA76-FB42-BC0E-A9FEB4B27686}"/>
              </a:ext>
            </a:extLst>
          </p:cNvPr>
          <p:cNvSpPr txBox="1"/>
          <p:nvPr/>
        </p:nvSpPr>
        <p:spPr>
          <a:xfrm>
            <a:off x="154112" y="3233794"/>
            <a:ext cx="1451038" cy="2215991"/>
          </a:xfrm>
          <a:prstGeom prst="rect">
            <a:avLst/>
          </a:prstGeom>
          <a:noFill/>
        </p:spPr>
        <p:txBody>
          <a:bodyPr wrap="none" rtlCol="0">
            <a:spAutoFit/>
          </a:bodyPr>
          <a:lstStyle/>
          <a:p>
            <a:r>
              <a:rPr lang="es-ES_tradnl" sz="13800" b="1" dirty="0">
                <a:solidFill>
                  <a:schemeClr val="bg1"/>
                </a:solidFill>
                <a:latin typeface="Raleway" panose="020B0503030101060003" pitchFamily="34" charset="77"/>
              </a:rPr>
              <a:t>&amp;</a:t>
            </a:r>
          </a:p>
        </p:txBody>
      </p:sp>
      <p:sp>
        <p:nvSpPr>
          <p:cNvPr id="9" name="CuadroTexto 8">
            <a:extLst>
              <a:ext uri="{FF2B5EF4-FFF2-40B4-BE49-F238E27FC236}">
                <a16:creationId xmlns:a16="http://schemas.microsoft.com/office/drawing/2014/main" id="{BFD96F29-6E45-7B4E-82E1-C20B349C77AB}"/>
              </a:ext>
            </a:extLst>
          </p:cNvPr>
          <p:cNvSpPr txBox="1"/>
          <p:nvPr/>
        </p:nvSpPr>
        <p:spPr>
          <a:xfrm>
            <a:off x="1470427" y="4331515"/>
            <a:ext cx="4190634" cy="830997"/>
          </a:xfrm>
          <a:prstGeom prst="rect">
            <a:avLst/>
          </a:prstGeom>
          <a:noFill/>
        </p:spPr>
        <p:txBody>
          <a:bodyPr wrap="none" rtlCol="0">
            <a:spAutoFit/>
          </a:bodyPr>
          <a:lstStyle/>
          <a:p>
            <a:r>
              <a:rPr lang="es-ES_tradnl" sz="4800" b="1" dirty="0">
                <a:solidFill>
                  <a:schemeClr val="bg1"/>
                </a:solidFill>
                <a:latin typeface="Raleway" panose="020B0503030101060003" pitchFamily="34" charset="77"/>
              </a:rPr>
              <a:t>CREATIVIDAD</a:t>
            </a:r>
          </a:p>
        </p:txBody>
      </p:sp>
    </p:spTree>
    <p:extLst>
      <p:ext uri="{BB962C8B-B14F-4D97-AF65-F5344CB8AC3E}">
        <p14:creationId xmlns:p14="http://schemas.microsoft.com/office/powerpoint/2010/main" val="17467353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7C36404-AB4F-DE48-A851-85B4BF3C95AD}"/>
              </a:ext>
            </a:extLst>
          </p:cNvPr>
          <p:cNvSpPr/>
          <p:nvPr/>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8800" b="1" dirty="0">
                <a:latin typeface="Raleway" panose="020B0503030101060003" pitchFamily="34" charset="77"/>
              </a:rPr>
              <a:t> conformación</a:t>
            </a:r>
          </a:p>
          <a:p>
            <a:pPr algn="ctr"/>
            <a:r>
              <a:rPr lang="es-ES_tradnl" sz="8800" b="1" dirty="0">
                <a:latin typeface="Raleway" panose="020B0503030101060003" pitchFamily="34" charset="77"/>
              </a:rPr>
              <a:t>del equipo</a:t>
            </a:r>
            <a:endParaRPr lang="es-ES_tradnl" sz="6600" b="1" dirty="0">
              <a:latin typeface="Raleway" panose="020B0503030101060003" pitchFamily="34" charset="77"/>
            </a:endParaRPr>
          </a:p>
        </p:txBody>
      </p:sp>
      <p:sp>
        <p:nvSpPr>
          <p:cNvPr id="7" name="Rectángulo 6">
            <a:extLst>
              <a:ext uri="{FF2B5EF4-FFF2-40B4-BE49-F238E27FC236}">
                <a16:creationId xmlns:a16="http://schemas.microsoft.com/office/drawing/2014/main" id="{F6CB3C38-10E4-D34B-87F4-21C8C33D17DC}"/>
              </a:ext>
            </a:extLst>
          </p:cNvPr>
          <p:cNvSpPr/>
          <p:nvPr/>
        </p:nvSpPr>
        <p:spPr>
          <a:xfrm>
            <a:off x="0" y="3429000"/>
            <a:ext cx="4572000" cy="34289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4800" dirty="0">
              <a:latin typeface="Raleway" panose="020B0503030101060003" pitchFamily="34" charset="77"/>
            </a:endParaRPr>
          </a:p>
        </p:txBody>
      </p:sp>
      <p:sp>
        <p:nvSpPr>
          <p:cNvPr id="9" name="CuadroTexto 8">
            <a:extLst>
              <a:ext uri="{FF2B5EF4-FFF2-40B4-BE49-F238E27FC236}">
                <a16:creationId xmlns:a16="http://schemas.microsoft.com/office/drawing/2014/main" id="{BFD96F29-6E45-7B4E-82E1-C20B349C77AB}"/>
              </a:ext>
            </a:extLst>
          </p:cNvPr>
          <p:cNvSpPr txBox="1"/>
          <p:nvPr/>
        </p:nvSpPr>
        <p:spPr>
          <a:xfrm>
            <a:off x="256854" y="3998533"/>
            <a:ext cx="4089115" cy="2308324"/>
          </a:xfrm>
          <a:prstGeom prst="rect">
            <a:avLst/>
          </a:prstGeom>
          <a:noFill/>
        </p:spPr>
        <p:txBody>
          <a:bodyPr wrap="square" rtlCol="0">
            <a:spAutoFit/>
          </a:bodyPr>
          <a:lstStyle/>
          <a:p>
            <a:pPr algn="ctr"/>
            <a:r>
              <a:rPr lang="es-ES_tradnl" sz="4800" b="1" dirty="0">
                <a:solidFill>
                  <a:schemeClr val="bg1"/>
                </a:solidFill>
                <a:latin typeface="Raleway" panose="020B0503030101060003" pitchFamily="34" charset="77"/>
              </a:rPr>
              <a:t>liderado </a:t>
            </a:r>
          </a:p>
          <a:p>
            <a:pPr algn="ctr"/>
            <a:r>
              <a:rPr lang="es-ES_tradnl" sz="4800" b="1" dirty="0">
                <a:solidFill>
                  <a:schemeClr val="bg1"/>
                </a:solidFill>
                <a:latin typeface="Raleway" panose="020B0503030101060003" pitchFamily="34" charset="77"/>
              </a:rPr>
              <a:t>por la </a:t>
            </a:r>
          </a:p>
          <a:p>
            <a:pPr algn="ctr"/>
            <a:r>
              <a:rPr lang="es-ES_tradnl" sz="4800" b="1" dirty="0">
                <a:solidFill>
                  <a:schemeClr val="bg1"/>
                </a:solidFill>
                <a:latin typeface="Raleway" panose="020B0503030101060003" pitchFamily="34" charset="77"/>
              </a:rPr>
              <a:t>CABEZA</a:t>
            </a:r>
          </a:p>
        </p:txBody>
      </p:sp>
      <p:sp>
        <p:nvSpPr>
          <p:cNvPr id="5" name="CuadroTexto 4">
            <a:extLst>
              <a:ext uri="{FF2B5EF4-FFF2-40B4-BE49-F238E27FC236}">
                <a16:creationId xmlns:a16="http://schemas.microsoft.com/office/drawing/2014/main" id="{86492C55-229D-D24A-87CD-0F33F499832D}"/>
              </a:ext>
            </a:extLst>
          </p:cNvPr>
          <p:cNvSpPr txBox="1"/>
          <p:nvPr/>
        </p:nvSpPr>
        <p:spPr>
          <a:xfrm>
            <a:off x="4792894" y="3757769"/>
            <a:ext cx="4089115" cy="2800767"/>
          </a:xfrm>
          <a:prstGeom prst="rect">
            <a:avLst/>
          </a:prstGeom>
          <a:noFill/>
        </p:spPr>
        <p:txBody>
          <a:bodyPr wrap="square" rtlCol="0">
            <a:spAutoFit/>
          </a:bodyPr>
          <a:lstStyle/>
          <a:p>
            <a:pPr algn="ctr"/>
            <a:r>
              <a:rPr lang="es-ES_tradnl" sz="4400" b="1" dirty="0">
                <a:solidFill>
                  <a:schemeClr val="tx1">
                    <a:lumMod val="85000"/>
                    <a:lumOff val="15000"/>
                  </a:schemeClr>
                </a:solidFill>
                <a:latin typeface="Raleway" panose="020B0503030101060003" pitchFamily="34" charset="77"/>
              </a:rPr>
              <a:t>de múltiples áreas</a:t>
            </a:r>
          </a:p>
          <a:p>
            <a:pPr algn="ctr"/>
            <a:r>
              <a:rPr lang="es-ES_tradnl" sz="4400" b="1" dirty="0">
                <a:solidFill>
                  <a:schemeClr val="tx1">
                    <a:lumMod val="85000"/>
                    <a:lumOff val="15000"/>
                  </a:schemeClr>
                </a:solidFill>
                <a:latin typeface="Raleway" panose="020B0503030101060003" pitchFamily="34" charset="77"/>
              </a:rPr>
              <a:t>cada uno con su experiencia</a:t>
            </a:r>
          </a:p>
        </p:txBody>
      </p:sp>
    </p:spTree>
    <p:extLst>
      <p:ext uri="{BB962C8B-B14F-4D97-AF65-F5344CB8AC3E}">
        <p14:creationId xmlns:p14="http://schemas.microsoft.com/office/powerpoint/2010/main" val="19905527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DF7938B-130B-BD44-A7A7-194EE5F2F7EC}"/>
              </a:ext>
            </a:extLst>
          </p:cNvPr>
          <p:cNvSpPr/>
          <p:nvPr/>
        </p:nvSpPr>
        <p:spPr>
          <a:xfrm>
            <a:off x="4982966" y="0"/>
            <a:ext cx="4171318"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4800" b="1" dirty="0">
                <a:solidFill>
                  <a:schemeClr val="accent5"/>
                </a:solidFill>
                <a:latin typeface="Raleway" panose="020B0503030101060003" pitchFamily="34" charset="77"/>
              </a:rPr>
              <a:t>sala grande</a:t>
            </a:r>
          </a:p>
          <a:p>
            <a:pPr algn="ctr"/>
            <a:r>
              <a:rPr lang="es-ES_tradnl" sz="4800" b="1" dirty="0">
                <a:solidFill>
                  <a:schemeClr val="accent5"/>
                </a:solidFill>
                <a:latin typeface="Raleway" panose="020B0503030101060003" pitchFamily="34" charset="77"/>
              </a:rPr>
              <a:t>(o espacio virtual)</a:t>
            </a:r>
          </a:p>
          <a:p>
            <a:pPr algn="ctr"/>
            <a:endParaRPr lang="es-ES_tradnl" sz="3200" b="1" dirty="0">
              <a:latin typeface="Raleway" panose="020B0503030101060003" pitchFamily="34" charset="77"/>
            </a:endParaRPr>
          </a:p>
          <a:p>
            <a:pPr algn="ctr">
              <a:spcBef>
                <a:spcPts val="600"/>
              </a:spcBef>
            </a:pPr>
            <a:r>
              <a:rPr lang="es-ES_tradnl" sz="3200" b="1" dirty="0">
                <a:latin typeface="Raleway" panose="020B0503030101060003" pitchFamily="34" charset="77"/>
              </a:rPr>
              <a:t>ponemos las 10 experiencias o tipos de innovación.</a:t>
            </a:r>
          </a:p>
          <a:p>
            <a:pPr algn="ctr">
              <a:spcBef>
                <a:spcPts val="600"/>
              </a:spcBef>
            </a:pPr>
            <a:endParaRPr lang="es-ES_tradnl" sz="3200" b="1" dirty="0">
              <a:latin typeface="Raleway" panose="020B0503030101060003" pitchFamily="34" charset="77"/>
            </a:endParaRPr>
          </a:p>
        </p:txBody>
      </p:sp>
      <p:pic>
        <p:nvPicPr>
          <p:cNvPr id="4" name="Imagen 3">
            <a:extLst>
              <a:ext uri="{FF2B5EF4-FFF2-40B4-BE49-F238E27FC236}">
                <a16:creationId xmlns:a16="http://schemas.microsoft.com/office/drawing/2014/main" id="{615566EF-2419-9D46-8F0A-A0F87DBD4B6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823" y="0"/>
            <a:ext cx="4952143" cy="6858000"/>
          </a:xfrm>
          <a:prstGeom prst="rect">
            <a:avLst/>
          </a:prstGeom>
        </p:spPr>
      </p:pic>
    </p:spTree>
    <p:extLst>
      <p:ext uri="{BB962C8B-B14F-4D97-AF65-F5344CB8AC3E}">
        <p14:creationId xmlns:p14="http://schemas.microsoft.com/office/powerpoint/2010/main" val="38835565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0A23F84-BAAF-F94B-B6A8-2BAB7E66FCB5}"/>
              </a:ext>
            </a:extLst>
          </p:cNvPr>
          <p:cNvSpPr/>
          <p:nvPr/>
        </p:nvSpPr>
        <p:spPr>
          <a:xfrm>
            <a:off x="0" y="0"/>
            <a:ext cx="4572000"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4800" b="1" dirty="0">
              <a:solidFill>
                <a:schemeClr val="accent5"/>
              </a:solidFill>
              <a:latin typeface="Raleway" panose="020B0503030101060003" pitchFamily="34" charset="77"/>
            </a:endParaRPr>
          </a:p>
          <a:p>
            <a:pPr algn="ctr"/>
            <a:endParaRPr lang="es-ES_tradnl" sz="3200" b="1" dirty="0">
              <a:latin typeface="Raleway" panose="020B0503030101060003" pitchFamily="34" charset="77"/>
            </a:endParaRPr>
          </a:p>
          <a:p>
            <a:pPr algn="ctr">
              <a:spcBef>
                <a:spcPts val="600"/>
              </a:spcBef>
            </a:pPr>
            <a:r>
              <a:rPr lang="es-ES_tradnl" sz="3200" b="1" dirty="0">
                <a:latin typeface="Raleway" panose="020B0503030101060003" pitchFamily="34" charset="77"/>
              </a:rPr>
              <a:t>PONEMOS IDEAS SOBRE LA MESA</a:t>
            </a:r>
          </a:p>
          <a:p>
            <a:pPr algn="ctr">
              <a:spcBef>
                <a:spcPts val="600"/>
              </a:spcBef>
            </a:pPr>
            <a:r>
              <a:rPr lang="es-ES_tradnl" sz="3200" b="1" dirty="0">
                <a:latin typeface="Raleway" panose="020B0503030101060003" pitchFamily="34" charset="77"/>
              </a:rPr>
              <a:t>(SIN JUZGAR)</a:t>
            </a:r>
          </a:p>
          <a:p>
            <a:pPr algn="ctr">
              <a:spcBef>
                <a:spcPts val="600"/>
              </a:spcBef>
            </a:pPr>
            <a:endParaRPr lang="es-ES_tradnl" sz="3200" b="1" dirty="0">
              <a:latin typeface="Raleway" panose="020B0503030101060003" pitchFamily="34" charset="77"/>
            </a:endParaRPr>
          </a:p>
          <a:p>
            <a:pPr algn="ctr">
              <a:spcBef>
                <a:spcPts val="600"/>
              </a:spcBef>
            </a:pPr>
            <a:r>
              <a:rPr lang="es-ES_tradnl" sz="3200" b="1" dirty="0">
                <a:latin typeface="Raleway" panose="020B0503030101060003" pitchFamily="34" charset="77"/>
              </a:rPr>
              <a:t>#</a:t>
            </a:r>
          </a:p>
          <a:p>
            <a:pPr algn="ctr">
              <a:spcBef>
                <a:spcPts val="600"/>
              </a:spcBef>
            </a:pPr>
            <a:r>
              <a:rPr lang="es-ES_tradnl" sz="8000" b="1" dirty="0">
                <a:latin typeface="Raleway" panose="020B0503030101060003" pitchFamily="34" charset="77"/>
              </a:rPr>
              <a:t>100</a:t>
            </a:r>
          </a:p>
        </p:txBody>
      </p:sp>
      <p:sp>
        <p:nvSpPr>
          <p:cNvPr id="4" name="Rectángulo 3">
            <a:extLst>
              <a:ext uri="{FF2B5EF4-FFF2-40B4-BE49-F238E27FC236}">
                <a16:creationId xmlns:a16="http://schemas.microsoft.com/office/drawing/2014/main" id="{62A3A4C6-36ED-2347-9EB6-AC4727321E02}"/>
              </a:ext>
            </a:extLst>
          </p:cNvPr>
          <p:cNvSpPr/>
          <p:nvPr/>
        </p:nvSpPr>
        <p:spPr>
          <a:xfrm>
            <a:off x="4572000" y="0"/>
            <a:ext cx="4664467"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CuadroTexto 4">
            <a:extLst>
              <a:ext uri="{FF2B5EF4-FFF2-40B4-BE49-F238E27FC236}">
                <a16:creationId xmlns:a16="http://schemas.microsoft.com/office/drawing/2014/main" id="{A8277C74-01D5-C046-B3E5-D88FCC743A45}"/>
              </a:ext>
            </a:extLst>
          </p:cNvPr>
          <p:cNvSpPr txBox="1"/>
          <p:nvPr/>
        </p:nvSpPr>
        <p:spPr>
          <a:xfrm>
            <a:off x="4921320" y="565079"/>
            <a:ext cx="3920132" cy="1569660"/>
          </a:xfrm>
          <a:prstGeom prst="rect">
            <a:avLst/>
          </a:prstGeom>
          <a:noFill/>
        </p:spPr>
        <p:txBody>
          <a:bodyPr wrap="square" rtlCol="0">
            <a:spAutoFit/>
          </a:bodyPr>
          <a:lstStyle/>
          <a:p>
            <a:pPr algn="ctr">
              <a:spcBef>
                <a:spcPts val="600"/>
              </a:spcBef>
            </a:pPr>
            <a:r>
              <a:rPr lang="es-ES_tradnl" sz="3200" b="1" dirty="0">
                <a:solidFill>
                  <a:schemeClr val="lt1"/>
                </a:solidFill>
                <a:latin typeface="Raleway" panose="020B0503030101060003" pitchFamily="34" charset="77"/>
              </a:rPr>
              <a:t>SELECCIONAMOS LAS MÁS RELEVANTES</a:t>
            </a:r>
          </a:p>
        </p:txBody>
      </p:sp>
      <p:sp>
        <p:nvSpPr>
          <p:cNvPr id="6" name="CuadroTexto 5">
            <a:extLst>
              <a:ext uri="{FF2B5EF4-FFF2-40B4-BE49-F238E27FC236}">
                <a16:creationId xmlns:a16="http://schemas.microsoft.com/office/drawing/2014/main" id="{6B99E80E-52A4-DE44-97B5-9CEE24BCF55D}"/>
              </a:ext>
            </a:extLst>
          </p:cNvPr>
          <p:cNvSpPr txBox="1"/>
          <p:nvPr/>
        </p:nvSpPr>
        <p:spPr>
          <a:xfrm>
            <a:off x="4944167" y="3440130"/>
            <a:ext cx="3920132" cy="2554545"/>
          </a:xfrm>
          <a:prstGeom prst="rect">
            <a:avLst/>
          </a:prstGeom>
          <a:noFill/>
        </p:spPr>
        <p:txBody>
          <a:bodyPr wrap="square" rtlCol="0">
            <a:spAutoFit/>
          </a:bodyPr>
          <a:lstStyle/>
          <a:p>
            <a:pPr algn="ctr">
              <a:spcBef>
                <a:spcPts val="600"/>
              </a:spcBef>
            </a:pPr>
            <a:r>
              <a:rPr lang="es-ES_tradnl" sz="2800" b="1" dirty="0">
                <a:solidFill>
                  <a:schemeClr val="lt1"/>
                </a:solidFill>
                <a:latin typeface="Raleway" panose="020B0503030101060003" pitchFamily="34" charset="77"/>
              </a:rPr>
              <a:t>PARA LOS CLIENTES</a:t>
            </a:r>
          </a:p>
          <a:p>
            <a:pPr algn="ctr">
              <a:spcBef>
                <a:spcPts val="600"/>
              </a:spcBef>
            </a:pPr>
            <a:endParaRPr lang="es-ES_tradnl" sz="2800" b="1" dirty="0">
              <a:solidFill>
                <a:schemeClr val="lt1"/>
              </a:solidFill>
              <a:latin typeface="Raleway" panose="020B0503030101060003" pitchFamily="34" charset="77"/>
            </a:endParaRPr>
          </a:p>
          <a:p>
            <a:pPr algn="ctr">
              <a:spcBef>
                <a:spcPts val="600"/>
              </a:spcBef>
            </a:pPr>
            <a:r>
              <a:rPr lang="es-ES_tradnl" sz="2800" b="1" dirty="0">
                <a:solidFill>
                  <a:schemeClr val="lt1"/>
                </a:solidFill>
                <a:latin typeface="Raleway" panose="020B0503030101060003" pitchFamily="34" charset="77"/>
              </a:rPr>
              <a:t>QUE SEAN FACTIBLES</a:t>
            </a:r>
          </a:p>
          <a:p>
            <a:pPr algn="ctr">
              <a:spcBef>
                <a:spcPts val="600"/>
              </a:spcBef>
            </a:pPr>
            <a:endParaRPr lang="es-ES_tradnl" sz="2800" b="1" dirty="0">
              <a:solidFill>
                <a:schemeClr val="lt1"/>
              </a:solidFill>
              <a:latin typeface="Raleway" panose="020B0503030101060003" pitchFamily="34" charset="77"/>
            </a:endParaRPr>
          </a:p>
          <a:p>
            <a:pPr algn="ctr">
              <a:spcBef>
                <a:spcPts val="600"/>
              </a:spcBef>
            </a:pPr>
            <a:r>
              <a:rPr lang="es-ES_tradnl" sz="2800" b="1" dirty="0">
                <a:solidFill>
                  <a:schemeClr val="lt1"/>
                </a:solidFill>
                <a:latin typeface="Raleway" panose="020B0503030101060003" pitchFamily="34" charset="77"/>
              </a:rPr>
              <a:t>QUE SEAN VIABLES</a:t>
            </a:r>
          </a:p>
        </p:txBody>
      </p:sp>
    </p:spTree>
    <p:extLst>
      <p:ext uri="{BB962C8B-B14F-4D97-AF65-F5344CB8AC3E}">
        <p14:creationId xmlns:p14="http://schemas.microsoft.com/office/powerpoint/2010/main" val="15703289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7C36404-AB4F-DE48-A851-85B4BF3C95AD}"/>
              </a:ext>
            </a:extLst>
          </p:cNvPr>
          <p:cNvSpPr/>
          <p:nvPr/>
        </p:nvSpPr>
        <p:spPr>
          <a:xfrm>
            <a:off x="0" y="3441852"/>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8800" b="1" dirty="0">
                <a:latin typeface="Raleway" panose="020B0503030101060003" pitchFamily="34" charset="77"/>
              </a:rPr>
              <a:t> hacer prueba piloto</a:t>
            </a:r>
            <a:endParaRPr lang="es-ES_tradnl" sz="6600" b="1" dirty="0">
              <a:latin typeface="Raleway" panose="020B0503030101060003" pitchFamily="34" charset="77"/>
            </a:endParaRPr>
          </a:p>
        </p:txBody>
      </p:sp>
      <p:sp>
        <p:nvSpPr>
          <p:cNvPr id="7" name="Rectángulo 6">
            <a:extLst>
              <a:ext uri="{FF2B5EF4-FFF2-40B4-BE49-F238E27FC236}">
                <a16:creationId xmlns:a16="http://schemas.microsoft.com/office/drawing/2014/main" id="{F6CB3C38-10E4-D34B-87F4-21C8C33D17DC}"/>
              </a:ext>
            </a:extLst>
          </p:cNvPr>
          <p:cNvSpPr/>
          <p:nvPr/>
        </p:nvSpPr>
        <p:spPr>
          <a:xfrm>
            <a:off x="0" y="7700"/>
            <a:ext cx="4572000" cy="342899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4800" dirty="0">
              <a:latin typeface="Raleway" panose="020B0503030101060003" pitchFamily="34" charset="77"/>
            </a:endParaRPr>
          </a:p>
        </p:txBody>
      </p:sp>
      <p:sp>
        <p:nvSpPr>
          <p:cNvPr id="9" name="CuadroTexto 8">
            <a:extLst>
              <a:ext uri="{FF2B5EF4-FFF2-40B4-BE49-F238E27FC236}">
                <a16:creationId xmlns:a16="http://schemas.microsoft.com/office/drawing/2014/main" id="{BFD96F29-6E45-7B4E-82E1-C20B349C77AB}"/>
              </a:ext>
            </a:extLst>
          </p:cNvPr>
          <p:cNvSpPr txBox="1"/>
          <p:nvPr/>
        </p:nvSpPr>
        <p:spPr>
          <a:xfrm>
            <a:off x="256854" y="608059"/>
            <a:ext cx="4089115" cy="2308324"/>
          </a:xfrm>
          <a:prstGeom prst="rect">
            <a:avLst/>
          </a:prstGeom>
          <a:noFill/>
        </p:spPr>
        <p:txBody>
          <a:bodyPr wrap="square" rtlCol="0">
            <a:spAutoFit/>
          </a:bodyPr>
          <a:lstStyle/>
          <a:p>
            <a:pPr algn="ctr"/>
            <a:r>
              <a:rPr lang="es-ES_tradnl" sz="4800" b="1" dirty="0">
                <a:solidFill>
                  <a:schemeClr val="bg1"/>
                </a:solidFill>
                <a:latin typeface="Raleway" panose="020B0503030101060003" pitchFamily="34" charset="77"/>
              </a:rPr>
              <a:t>dibujar soluciones y evaluar</a:t>
            </a:r>
          </a:p>
        </p:txBody>
      </p:sp>
      <p:sp>
        <p:nvSpPr>
          <p:cNvPr id="6" name="Rectángulo 5">
            <a:extLst>
              <a:ext uri="{FF2B5EF4-FFF2-40B4-BE49-F238E27FC236}">
                <a16:creationId xmlns:a16="http://schemas.microsoft.com/office/drawing/2014/main" id="{9AB06504-0B88-844E-8F03-80464D1EE6F0}"/>
              </a:ext>
            </a:extLst>
          </p:cNvPr>
          <p:cNvSpPr/>
          <p:nvPr/>
        </p:nvSpPr>
        <p:spPr>
          <a:xfrm>
            <a:off x="4572000" y="7700"/>
            <a:ext cx="4572000" cy="3428999"/>
          </a:xfrm>
          <a:prstGeom prst="rect">
            <a:avLst/>
          </a:prstGeom>
          <a:solidFill>
            <a:srgbClr val="FF8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4800" dirty="0">
              <a:latin typeface="Raleway" panose="020B0503030101060003" pitchFamily="34" charset="77"/>
            </a:endParaRPr>
          </a:p>
        </p:txBody>
      </p:sp>
      <p:sp>
        <p:nvSpPr>
          <p:cNvPr id="5" name="CuadroTexto 4">
            <a:extLst>
              <a:ext uri="{FF2B5EF4-FFF2-40B4-BE49-F238E27FC236}">
                <a16:creationId xmlns:a16="http://schemas.microsoft.com/office/drawing/2014/main" id="{86492C55-229D-D24A-87CD-0F33F499832D}"/>
              </a:ext>
            </a:extLst>
          </p:cNvPr>
          <p:cNvSpPr txBox="1"/>
          <p:nvPr/>
        </p:nvSpPr>
        <p:spPr>
          <a:xfrm>
            <a:off x="4792894" y="644695"/>
            <a:ext cx="4089115" cy="2123658"/>
          </a:xfrm>
          <a:prstGeom prst="rect">
            <a:avLst/>
          </a:prstGeom>
          <a:noFill/>
        </p:spPr>
        <p:txBody>
          <a:bodyPr wrap="square" rtlCol="0">
            <a:spAutoFit/>
          </a:bodyPr>
          <a:lstStyle/>
          <a:p>
            <a:pPr algn="ctr"/>
            <a:r>
              <a:rPr lang="es-ES_tradnl" sz="4400" b="1" dirty="0" err="1">
                <a:solidFill>
                  <a:schemeClr val="tx1">
                    <a:lumMod val="85000"/>
                    <a:lumOff val="15000"/>
                  </a:schemeClr>
                </a:solidFill>
                <a:latin typeface="Raleway" panose="020B0503030101060003" pitchFamily="34" charset="77"/>
              </a:rPr>
              <a:t>prototipar</a:t>
            </a:r>
            <a:endParaRPr lang="es-ES_tradnl" sz="4400" b="1" dirty="0">
              <a:solidFill>
                <a:schemeClr val="tx1">
                  <a:lumMod val="85000"/>
                  <a:lumOff val="15000"/>
                </a:schemeClr>
              </a:solidFill>
              <a:latin typeface="Raleway" panose="020B0503030101060003" pitchFamily="34" charset="77"/>
            </a:endParaRPr>
          </a:p>
          <a:p>
            <a:pPr algn="ctr"/>
            <a:r>
              <a:rPr lang="es-ES_tradnl" sz="4400" b="1" dirty="0">
                <a:solidFill>
                  <a:schemeClr val="tx1">
                    <a:lumMod val="85000"/>
                    <a:lumOff val="15000"/>
                  </a:schemeClr>
                </a:solidFill>
                <a:latin typeface="Raleway" panose="020B0503030101060003" pitchFamily="34" charset="77"/>
              </a:rPr>
              <a:t>y </a:t>
            </a:r>
          </a:p>
          <a:p>
            <a:pPr algn="ctr"/>
            <a:r>
              <a:rPr lang="es-ES_tradnl" sz="4400" b="1" dirty="0">
                <a:solidFill>
                  <a:schemeClr val="tx1">
                    <a:lumMod val="85000"/>
                    <a:lumOff val="15000"/>
                  </a:schemeClr>
                </a:solidFill>
                <a:latin typeface="Raleway" panose="020B0503030101060003" pitchFamily="34" charset="77"/>
              </a:rPr>
              <a:t>evaluar</a:t>
            </a:r>
          </a:p>
        </p:txBody>
      </p:sp>
    </p:spTree>
    <p:extLst>
      <p:ext uri="{BB962C8B-B14F-4D97-AF65-F5344CB8AC3E}">
        <p14:creationId xmlns:p14="http://schemas.microsoft.com/office/powerpoint/2010/main" val="20842774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E160A65-B51B-AF40-9BD9-B8CB5FD98114}"/>
              </a:ext>
            </a:extLst>
          </p:cNvPr>
          <p:cNvSpPr/>
          <p:nvPr/>
        </p:nvSpPr>
        <p:spPr>
          <a:xfrm>
            <a:off x="0"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s-ES_tradnl" sz="4800" b="1" dirty="0">
                <a:latin typeface="Raleway" panose="020B0503030101060003" pitchFamily="34" charset="77"/>
              </a:rPr>
              <a:t>EL LADO </a:t>
            </a:r>
          </a:p>
          <a:p>
            <a:pPr algn="ctr">
              <a:spcBef>
                <a:spcPts val="600"/>
              </a:spcBef>
            </a:pPr>
            <a:r>
              <a:rPr lang="es-ES_tradnl" sz="4800" b="1" dirty="0">
                <a:latin typeface="Raleway" panose="020B0503030101060003" pitchFamily="34" charset="77"/>
              </a:rPr>
              <a:t>OSCURO</a:t>
            </a:r>
          </a:p>
          <a:p>
            <a:pPr algn="ctr">
              <a:spcBef>
                <a:spcPts val="600"/>
              </a:spcBef>
            </a:pPr>
            <a:r>
              <a:rPr lang="es-ES_tradnl" sz="4800" b="1" dirty="0">
                <a:latin typeface="Raleway" panose="020B0503030101060003" pitchFamily="34" charset="77"/>
              </a:rPr>
              <a:t>DE LA</a:t>
            </a:r>
          </a:p>
          <a:p>
            <a:pPr algn="ctr">
              <a:spcBef>
                <a:spcPts val="600"/>
              </a:spcBef>
            </a:pPr>
            <a:r>
              <a:rPr lang="es-ES_tradnl" sz="4800" b="1" dirty="0">
                <a:latin typeface="Raleway" panose="020B0503030101060003" pitchFamily="34" charset="77"/>
              </a:rPr>
              <a:t>INNOVACIÓN</a:t>
            </a:r>
            <a:endParaRPr lang="es-ES_tradnl" sz="13800" b="1" dirty="0">
              <a:latin typeface="Raleway" panose="020B0503030101060003" pitchFamily="34" charset="77"/>
            </a:endParaRPr>
          </a:p>
        </p:txBody>
      </p:sp>
      <p:sp>
        <p:nvSpPr>
          <p:cNvPr id="3" name="Rectángulo 2">
            <a:extLst>
              <a:ext uri="{FF2B5EF4-FFF2-40B4-BE49-F238E27FC236}">
                <a16:creationId xmlns:a16="http://schemas.microsoft.com/office/drawing/2014/main" id="{85489690-7A4B-8D4E-894F-D8F450B97B16}"/>
              </a:ext>
            </a:extLst>
          </p:cNvPr>
          <p:cNvSpPr/>
          <p:nvPr/>
        </p:nvSpPr>
        <p:spPr>
          <a:xfrm>
            <a:off x="4572000" y="0"/>
            <a:ext cx="4572000" cy="3429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3200" b="1" dirty="0">
                <a:latin typeface="Raleway" panose="020B0503030101060003" pitchFamily="34" charset="77"/>
              </a:rPr>
              <a:t>LA IMPLEMENTACIÓN</a:t>
            </a:r>
          </a:p>
        </p:txBody>
      </p:sp>
      <p:sp>
        <p:nvSpPr>
          <p:cNvPr id="4" name="Rectángulo 3">
            <a:extLst>
              <a:ext uri="{FF2B5EF4-FFF2-40B4-BE49-F238E27FC236}">
                <a16:creationId xmlns:a16="http://schemas.microsoft.com/office/drawing/2014/main" id="{F6BC5E70-050A-4B4D-AF5B-6BC68AC2350F}"/>
              </a:ext>
            </a:extLst>
          </p:cNvPr>
          <p:cNvSpPr/>
          <p:nvPr/>
        </p:nvSpPr>
        <p:spPr>
          <a:xfrm>
            <a:off x="4572000" y="3429000"/>
            <a:ext cx="4572000" cy="3429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3200" b="1" dirty="0">
                <a:latin typeface="Raleway" panose="020B0503030101060003" pitchFamily="34" charset="77"/>
              </a:rPr>
              <a:t>EL DÍA DESPUES</a:t>
            </a:r>
          </a:p>
          <a:p>
            <a:pPr algn="ctr"/>
            <a:r>
              <a:rPr lang="es-ES_tradnl" sz="2000" b="1" dirty="0">
                <a:latin typeface="Raleway" panose="020B0503030101060003" pitchFamily="34" charset="77"/>
              </a:rPr>
              <a:t>(CLAVE:</a:t>
            </a:r>
          </a:p>
          <a:p>
            <a:pPr algn="ctr"/>
            <a:r>
              <a:rPr lang="es-ES_tradnl" sz="2000" b="1" dirty="0">
                <a:latin typeface="Raleway" panose="020B0503030101060003" pitchFamily="34" charset="77"/>
              </a:rPr>
              <a:t>UNA BUENA</a:t>
            </a:r>
          </a:p>
          <a:p>
            <a:pPr algn="ctr"/>
            <a:r>
              <a:rPr lang="es-ES_tradnl" sz="2000" b="1" dirty="0">
                <a:latin typeface="Raleway" panose="020B0503030101060003" pitchFamily="34" charset="77"/>
              </a:rPr>
              <a:t>COMUNICACIÓN)</a:t>
            </a:r>
          </a:p>
        </p:txBody>
      </p:sp>
    </p:spTree>
    <p:extLst>
      <p:ext uri="{BB962C8B-B14F-4D97-AF65-F5344CB8AC3E}">
        <p14:creationId xmlns:p14="http://schemas.microsoft.com/office/powerpoint/2010/main" val="5469598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C074837-0D70-0F42-8A71-172506B5A13F}"/>
              </a:ext>
            </a:extLst>
          </p:cNvPr>
          <p:cNvSpPr txBox="1"/>
          <p:nvPr/>
        </p:nvSpPr>
        <p:spPr>
          <a:xfrm>
            <a:off x="303997" y="385281"/>
            <a:ext cx="3542765" cy="600164"/>
          </a:xfrm>
          <a:prstGeom prst="rect">
            <a:avLst/>
          </a:prstGeom>
          <a:noFill/>
        </p:spPr>
        <p:txBody>
          <a:bodyPr wrap="none" rtlCol="0">
            <a:spAutoFit/>
          </a:bodyPr>
          <a:lstStyle/>
          <a:p>
            <a:r>
              <a:rPr lang="es-ES_tradnl" sz="3300" b="1" dirty="0">
                <a:solidFill>
                  <a:schemeClr val="bg1">
                    <a:lumMod val="50000"/>
                  </a:schemeClr>
                </a:solidFill>
                <a:latin typeface="Raleway" panose="020B0503030101060003" pitchFamily="34" charset="77"/>
              </a:rPr>
              <a:t>CONCLUSIONES</a:t>
            </a:r>
            <a:endParaRPr lang="es-ES_tradnl" sz="3300" dirty="0">
              <a:solidFill>
                <a:schemeClr val="bg1">
                  <a:lumMod val="50000"/>
                </a:schemeClr>
              </a:solidFill>
              <a:latin typeface="Raleway" panose="020B0503030101060003" pitchFamily="34" charset="77"/>
            </a:endParaRPr>
          </a:p>
        </p:txBody>
      </p:sp>
      <p:sp>
        <p:nvSpPr>
          <p:cNvPr id="3" name="CuadroTexto 2">
            <a:extLst>
              <a:ext uri="{FF2B5EF4-FFF2-40B4-BE49-F238E27FC236}">
                <a16:creationId xmlns:a16="http://schemas.microsoft.com/office/drawing/2014/main" id="{55448FEF-AFBD-8442-8E08-73E5C5014C7F}"/>
              </a:ext>
            </a:extLst>
          </p:cNvPr>
          <p:cNvSpPr txBox="1"/>
          <p:nvPr/>
        </p:nvSpPr>
        <p:spPr>
          <a:xfrm>
            <a:off x="142126" y="1394074"/>
            <a:ext cx="4244939" cy="4031873"/>
          </a:xfrm>
          <a:prstGeom prst="rect">
            <a:avLst/>
          </a:prstGeom>
        </p:spPr>
        <p:txBody>
          <a:bodyPr wrap="square">
            <a:spAutoFit/>
          </a:bodyPr>
          <a:lstStyle>
            <a:defPPr>
              <a:defRPr lang="en-US"/>
            </a:defPPr>
            <a:lvl1pPr>
              <a:defRPr sz="1400" b="1">
                <a:solidFill>
                  <a:srgbClr val="303133"/>
                </a:solidFill>
                <a:latin typeface="Raleway" panose="020B0503030101060003" pitchFamily="34" charset="77"/>
              </a:defRPr>
            </a:lvl1pPr>
          </a:lstStyle>
          <a:p>
            <a:pPr marL="342900" indent="-342900">
              <a:buAutoNum type="arabicPeriod"/>
            </a:pPr>
            <a:r>
              <a:rPr lang="es-ES_tradnl" sz="1600" dirty="0"/>
              <a:t>Comprender las distintas experiencias; </a:t>
            </a:r>
            <a:r>
              <a:rPr lang="es-ES_tradnl" sz="1600" b="0" dirty="0"/>
              <a:t>prácticamente todos los proyectos pueden mejorar si comprendemos el valor y las sutilezas del modelo.</a:t>
            </a:r>
          </a:p>
          <a:p>
            <a:pPr marL="342900" indent="-342900">
              <a:buAutoNum type="arabicPeriod"/>
            </a:pPr>
            <a:endParaRPr lang="es-ES_tradnl" sz="1600" b="0" dirty="0"/>
          </a:p>
          <a:p>
            <a:pPr marL="342900" indent="-342900">
              <a:buAutoNum type="arabicPeriod"/>
            </a:pPr>
            <a:r>
              <a:rPr lang="es-ES_tradnl" sz="1600" dirty="0"/>
              <a:t>Destacar la dependencia de los productos y la tecnología:</a:t>
            </a:r>
            <a:r>
              <a:rPr lang="es-ES_tradnl" sz="1600" b="0" dirty="0"/>
              <a:t> Estas son las capacidades más fáciles de copiar por parte de los competidores.</a:t>
            </a:r>
          </a:p>
          <a:p>
            <a:pPr marL="342900" indent="-342900">
              <a:buAutoNum type="arabicPeriod"/>
            </a:pPr>
            <a:endParaRPr lang="es-ES_tradnl" sz="1600" b="0" dirty="0"/>
          </a:p>
          <a:p>
            <a:pPr marL="342900" indent="-342900">
              <a:buAutoNum type="arabicPeriod"/>
            </a:pPr>
            <a:r>
              <a:rPr lang="es-ES_tradnl" sz="1600" dirty="0"/>
              <a:t>Piense tanto en las categorías como en las experiencias: </a:t>
            </a:r>
            <a:r>
              <a:rPr lang="es-ES_tradnl" sz="1600" b="0" dirty="0"/>
              <a:t>Intente imaginar nuevas formas de combinar los activos, construir plataformas y promover nuevas experiencias.</a:t>
            </a:r>
          </a:p>
        </p:txBody>
      </p:sp>
      <p:sp>
        <p:nvSpPr>
          <p:cNvPr id="4" name="CuadroTexto 3">
            <a:extLst>
              <a:ext uri="{FF2B5EF4-FFF2-40B4-BE49-F238E27FC236}">
                <a16:creationId xmlns:a16="http://schemas.microsoft.com/office/drawing/2014/main" id="{F823E2D3-E02B-6142-887D-DC38E8CD5262}"/>
              </a:ext>
            </a:extLst>
          </p:cNvPr>
          <p:cNvSpPr txBox="1"/>
          <p:nvPr/>
        </p:nvSpPr>
        <p:spPr>
          <a:xfrm>
            <a:off x="4715838" y="1394074"/>
            <a:ext cx="4428162" cy="4031873"/>
          </a:xfrm>
          <a:prstGeom prst="rect">
            <a:avLst/>
          </a:prstGeom>
        </p:spPr>
        <p:txBody>
          <a:bodyPr wrap="square">
            <a:spAutoFit/>
          </a:bodyPr>
          <a:lstStyle>
            <a:defPPr>
              <a:defRPr lang="en-US"/>
            </a:defPPr>
            <a:lvl1pPr>
              <a:defRPr sz="1400" b="1">
                <a:solidFill>
                  <a:srgbClr val="303133"/>
                </a:solidFill>
                <a:latin typeface="Raleway" panose="020B0503030101060003" pitchFamily="34" charset="77"/>
              </a:defRPr>
            </a:lvl1pPr>
          </a:lstStyle>
          <a:p>
            <a:pPr marL="342900" indent="-342900">
              <a:buFont typeface="+mj-lt"/>
              <a:buAutoNum type="arabicPeriod" startAt="4"/>
            </a:pPr>
            <a:r>
              <a:rPr lang="es-ES_tradnl" sz="1600" dirty="0"/>
              <a:t>Utilice las experiencias que más importan: </a:t>
            </a:r>
            <a:r>
              <a:rPr lang="es-ES_tradnl" sz="1600" b="0" dirty="0"/>
              <a:t>Utilice los diagnósticos para entender qué experiencias tanto usted y otros en la industria tienden a pasar por alto.</a:t>
            </a:r>
          </a:p>
          <a:p>
            <a:pPr marL="342900" indent="-342900">
              <a:buFont typeface="+mj-lt"/>
              <a:buAutoNum type="arabicPeriod" startAt="4"/>
            </a:pPr>
            <a:endParaRPr lang="es-ES_tradnl" sz="1600" b="0" dirty="0"/>
          </a:p>
          <a:p>
            <a:pPr marL="342900" indent="-342900">
              <a:buFont typeface="+mj-lt"/>
              <a:buAutoNum type="arabicPeriod" startAt="4"/>
            </a:pPr>
            <a:r>
              <a:rPr lang="es-ES_tradnl" sz="1600" dirty="0"/>
              <a:t>Entienda lo que sus usuarios realmente quieren, </a:t>
            </a:r>
            <a:r>
              <a:rPr lang="es-ES_tradnl" sz="1600" b="0" dirty="0"/>
              <a:t> qué es relevante para los clientes y qué sorpresas pueden ayudar a ofrecer otros de experiencias.</a:t>
            </a:r>
          </a:p>
          <a:p>
            <a:pPr marL="342900" indent="-342900">
              <a:buFont typeface="+mj-lt"/>
              <a:buAutoNum type="arabicPeriod" startAt="4"/>
            </a:pPr>
            <a:endParaRPr lang="es-ES_tradnl" sz="1600" b="0" dirty="0"/>
          </a:p>
          <a:p>
            <a:pPr marL="342900" indent="-342900">
              <a:buFont typeface="+mj-lt"/>
              <a:buAutoNum type="arabicPeriod" startAt="4"/>
            </a:pPr>
            <a:r>
              <a:rPr lang="es-ES_tradnl" sz="1600" dirty="0"/>
              <a:t>Usar suficientes experiencias para causar sensación: </a:t>
            </a:r>
            <a:r>
              <a:rPr lang="es-ES_tradnl" sz="1600" b="0" dirty="0"/>
              <a:t>Usar 3  o más experiencias, integradas con cuidado, casi siempre es suficiente para reinventar una categoría y agregar valor.</a:t>
            </a:r>
          </a:p>
        </p:txBody>
      </p:sp>
    </p:spTree>
    <p:extLst>
      <p:ext uri="{BB962C8B-B14F-4D97-AF65-F5344CB8AC3E}">
        <p14:creationId xmlns:p14="http://schemas.microsoft.com/office/powerpoint/2010/main" val="2918752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7C4011B-0696-3A46-BC11-1338040A206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4800" y="1066800"/>
            <a:ext cx="8610600" cy="1800999"/>
          </a:xfrm>
          <a:prstGeom prst="rect">
            <a:avLst/>
          </a:prstGeom>
        </p:spPr>
      </p:pic>
      <p:pic>
        <p:nvPicPr>
          <p:cNvPr id="3" name="Imagen 2">
            <a:extLst>
              <a:ext uri="{FF2B5EF4-FFF2-40B4-BE49-F238E27FC236}">
                <a16:creationId xmlns:a16="http://schemas.microsoft.com/office/drawing/2014/main" id="{FF862A8D-C857-BA4E-8D9F-83BBE3C7D15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09800" y="3276600"/>
            <a:ext cx="4673601" cy="2099734"/>
          </a:xfrm>
          <a:prstGeom prst="rect">
            <a:avLst/>
          </a:prstGeom>
        </p:spPr>
      </p:pic>
    </p:spTree>
    <p:extLst>
      <p:ext uri="{BB962C8B-B14F-4D97-AF65-F5344CB8AC3E}">
        <p14:creationId xmlns:p14="http://schemas.microsoft.com/office/powerpoint/2010/main" val="40427904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7C11D367-9E67-0D45-8998-E26B48957687}"/>
              </a:ext>
            </a:extLst>
          </p:cNvPr>
          <p:cNvSpPr>
            <a:spLocks noChangeArrowheads="1"/>
          </p:cNvSpPr>
          <p:nvPr/>
        </p:nvSpPr>
        <p:spPr bwMode="auto">
          <a:xfrm>
            <a:off x="3811014" y="1839073"/>
            <a:ext cx="4275900" cy="2672209"/>
          </a:xfrm>
          <a:prstGeom prst="rect">
            <a:avLst/>
          </a:prstGeom>
          <a:solidFill>
            <a:srgbClr val="D9D9D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AR" altLang="es-AR" dirty="0">
              <a:latin typeface="Raleway" panose="020B0503030101060003" pitchFamily="34" charset="77"/>
            </a:endParaRPr>
          </a:p>
        </p:txBody>
      </p:sp>
      <p:sp>
        <p:nvSpPr>
          <p:cNvPr id="2" name="Rectangle 1">
            <a:extLst>
              <a:ext uri="{FF2B5EF4-FFF2-40B4-BE49-F238E27FC236}">
                <a16:creationId xmlns:a16="http://schemas.microsoft.com/office/drawing/2014/main" id="{71822294-AC65-4646-B2B3-87E5BC050025}"/>
              </a:ext>
            </a:extLst>
          </p:cNvPr>
          <p:cNvSpPr>
            <a:spLocks noChangeArrowheads="1"/>
          </p:cNvSpPr>
          <p:nvPr/>
        </p:nvSpPr>
        <p:spPr bwMode="auto">
          <a:xfrm>
            <a:off x="3975400" y="2404434"/>
            <a:ext cx="3767608" cy="14428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nchor="ct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lnSpc>
                <a:spcPct val="100000"/>
              </a:lnSpc>
              <a:buClrTx/>
              <a:buFontTx/>
              <a:buNone/>
            </a:pPr>
            <a:r>
              <a:rPr lang="es-ES" altLang="es-AR" sz="2475" b="1" dirty="0">
                <a:solidFill>
                  <a:srgbClr val="0055A8"/>
                </a:solidFill>
                <a:latin typeface="Raleway SemiBold" panose="020B0503030101060003" pitchFamily="34" charset="77"/>
                <a:ea typeface="Arial"/>
                <a:cs typeface="Segoe UI" panose="020B0502040204020203" pitchFamily="34" charset="0"/>
              </a:rPr>
              <a:t>En nombre de CAME,</a:t>
            </a:r>
          </a:p>
          <a:p>
            <a:pPr algn="ctr" eaLnBrk="1" hangingPunct="1">
              <a:lnSpc>
                <a:spcPct val="100000"/>
              </a:lnSpc>
              <a:buClrTx/>
              <a:buFontTx/>
              <a:buNone/>
            </a:pPr>
            <a:r>
              <a:rPr lang="es-ES" altLang="es-AR" sz="2475" b="1" dirty="0">
                <a:solidFill>
                  <a:srgbClr val="0055A8"/>
                </a:solidFill>
                <a:latin typeface="Raleway SemiBold" panose="020B0503030101060003" pitchFamily="34" charset="77"/>
                <a:ea typeface="Arial"/>
                <a:cs typeface="Segoe UI" panose="020B0502040204020203" pitchFamily="34" charset="0"/>
              </a:rPr>
              <a:t>¡Muchas Gracias!   </a:t>
            </a:r>
          </a:p>
        </p:txBody>
      </p:sp>
      <p:sp>
        <p:nvSpPr>
          <p:cNvPr id="4" name="Rectangle 3">
            <a:extLst>
              <a:ext uri="{FF2B5EF4-FFF2-40B4-BE49-F238E27FC236}">
                <a16:creationId xmlns:a16="http://schemas.microsoft.com/office/drawing/2014/main" id="{7D7715CD-D1EC-A84A-9B42-B601E73096D6}"/>
              </a:ext>
            </a:extLst>
          </p:cNvPr>
          <p:cNvSpPr>
            <a:spLocks noChangeArrowheads="1"/>
          </p:cNvSpPr>
          <p:nvPr/>
        </p:nvSpPr>
        <p:spPr bwMode="auto">
          <a:xfrm>
            <a:off x="560799" y="4690811"/>
            <a:ext cx="3631059" cy="11449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nchor="ct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a:lnSpc>
                <a:spcPct val="100000"/>
              </a:lnSpc>
              <a:spcBef>
                <a:spcPts val="216"/>
              </a:spcBef>
              <a:spcAft>
                <a:spcPts val="216"/>
              </a:spcAft>
              <a:buClrTx/>
            </a:pPr>
            <a:r>
              <a:rPr lang="es-ES" altLang="es-AR" sz="2475" dirty="0">
                <a:solidFill>
                  <a:srgbClr val="0055A8"/>
                </a:solidFill>
                <a:latin typeface="Segoe UI" panose="020B0502040204020203" pitchFamily="34" charset="0"/>
                <a:ea typeface="Arial"/>
                <a:cs typeface="Segoe UI" panose="020B0502040204020203" pitchFamily="34" charset="0"/>
              </a:rPr>
              <a:t>Pedro W. Trejo</a:t>
            </a:r>
          </a:p>
          <a:p>
            <a:pPr algn="ctr">
              <a:lnSpc>
                <a:spcPct val="100000"/>
              </a:lnSpc>
              <a:spcBef>
                <a:spcPts val="216"/>
              </a:spcBef>
              <a:spcAft>
                <a:spcPts val="216"/>
              </a:spcAft>
              <a:buClrTx/>
            </a:pPr>
            <a:r>
              <a:rPr lang="es-ES" altLang="es-AR" dirty="0" err="1">
                <a:solidFill>
                  <a:srgbClr val="0055A8"/>
                </a:solidFill>
                <a:latin typeface="Segoe UI" panose="020B0502040204020203" pitchFamily="34" charset="0"/>
                <a:ea typeface="Arial"/>
                <a:cs typeface="Segoe UI" panose="020B0502040204020203" pitchFamily="34" charset="0"/>
              </a:rPr>
              <a:t>pedro.trejo@gmail.com</a:t>
            </a:r>
            <a:endParaRPr lang="es-ES" altLang="es-AR" dirty="0">
              <a:solidFill>
                <a:srgbClr val="0055A8"/>
              </a:solidFill>
              <a:latin typeface="Segoe UI" panose="020B0502040204020203" pitchFamily="34" charset="0"/>
              <a:ea typeface="Arial"/>
              <a:cs typeface="Segoe UI" panose="020B0502040204020203" pitchFamily="34" charset="0"/>
            </a:endParaRPr>
          </a:p>
          <a:p>
            <a:pPr algn="ctr">
              <a:lnSpc>
                <a:spcPct val="100000"/>
              </a:lnSpc>
              <a:spcBef>
                <a:spcPts val="216"/>
              </a:spcBef>
              <a:spcAft>
                <a:spcPts val="216"/>
              </a:spcAft>
              <a:buClrTx/>
            </a:pPr>
            <a:r>
              <a:rPr lang="es-AR" dirty="0">
                <a:solidFill>
                  <a:srgbClr val="0070C0"/>
                </a:solidFill>
                <a:hlinkClick r:id="rId2">
                  <a:extLst>
                    <a:ext uri="{A12FA001-AC4F-418D-AE19-62706E023703}">
                      <ahyp:hlinkClr xmlns:ahyp="http://schemas.microsoft.com/office/drawing/2018/hyperlinkcolor" val="tx"/>
                    </a:ext>
                  </a:extLst>
                </a:hlinkClick>
              </a:rPr>
              <a:t>linkedin.com/in/pwtrejo</a:t>
            </a:r>
            <a:endParaRPr lang="es-ES" altLang="es-AR" dirty="0">
              <a:solidFill>
                <a:srgbClr val="0070C0"/>
              </a:solidFill>
              <a:latin typeface="Segoe UI" panose="020B0502040204020203" pitchFamily="34" charset="0"/>
              <a:ea typeface="Arial"/>
              <a:cs typeface="Segoe UI" panose="020B0502040204020203" pitchFamily="34" charset="0"/>
            </a:endParaRPr>
          </a:p>
        </p:txBody>
      </p:sp>
      <p:pic>
        <p:nvPicPr>
          <p:cNvPr id="7" name="Imagen 6">
            <a:extLst>
              <a:ext uri="{FF2B5EF4-FFF2-40B4-BE49-F238E27FC236}">
                <a16:creationId xmlns:a16="http://schemas.microsoft.com/office/drawing/2014/main" id="{AC81EE38-751B-7B48-A296-859C0F4A6D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0554" y="1839074"/>
            <a:ext cx="2672209" cy="2672209"/>
          </a:xfrm>
          <a:prstGeom prst="rect">
            <a:avLst/>
          </a:prstGeom>
        </p:spPr>
      </p:pic>
    </p:spTree>
    <p:extLst>
      <p:ext uri="{BB962C8B-B14F-4D97-AF65-F5344CB8AC3E}">
        <p14:creationId xmlns:p14="http://schemas.microsoft.com/office/powerpoint/2010/main" val="15339297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n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0939" y="383191"/>
            <a:ext cx="764783" cy="374959"/>
          </a:xfrm>
          <a:prstGeom prst="rect">
            <a:avLst/>
          </a:prstGeom>
        </p:spPr>
      </p:pic>
      <p:pic>
        <p:nvPicPr>
          <p:cNvPr id="42" name="Imagen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2053" y="113016"/>
            <a:ext cx="1930979" cy="821838"/>
          </a:xfrm>
          <a:prstGeom prst="rect">
            <a:avLst/>
          </a:prstGeom>
        </p:spPr>
      </p:pic>
      <p:sp>
        <p:nvSpPr>
          <p:cNvPr id="43" name="Rectángulo 42"/>
          <p:cNvSpPr/>
          <p:nvPr/>
        </p:nvSpPr>
        <p:spPr>
          <a:xfrm>
            <a:off x="4145385" y="397547"/>
            <a:ext cx="2213328" cy="346249"/>
          </a:xfrm>
          <a:prstGeom prst="rect">
            <a:avLst/>
          </a:prstGeom>
          <a:noFill/>
        </p:spPr>
        <p:txBody>
          <a:bodyPr wrap="square" lIns="68580" tIns="34290" rIns="68580" bIns="3429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b="1" dirty="0">
                <a:ln w="9525">
                  <a:solidFill>
                    <a:schemeClr val="bg1"/>
                  </a:solidFill>
                  <a:prstDash val="solid"/>
                </a:ln>
                <a:solidFill>
                  <a:schemeClr val="accent5"/>
                </a:solidFill>
              </a:rPr>
              <a:t>@FINANCAME</a:t>
            </a:r>
          </a:p>
        </p:txBody>
      </p:sp>
      <p:sp>
        <p:nvSpPr>
          <p:cNvPr id="44" name="Rectángulo 43"/>
          <p:cNvSpPr/>
          <p:nvPr/>
        </p:nvSpPr>
        <p:spPr>
          <a:xfrm>
            <a:off x="-1" y="4800420"/>
            <a:ext cx="9144001" cy="1027204"/>
          </a:xfrm>
          <a:prstGeom prst="rect">
            <a:avLst/>
          </a:prstGeom>
          <a:noFill/>
        </p:spPr>
        <p:txBody>
          <a:bodyPr wrap="square" lIns="68580" tIns="34290" rIns="68580" bIns="3429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b="1" dirty="0">
                <a:ln w="9525">
                  <a:solidFill>
                    <a:schemeClr val="bg1"/>
                  </a:solidFill>
                  <a:prstDash val="solid"/>
                </a:ln>
                <a:solidFill>
                  <a:srgbClr val="00AC7F"/>
                </a:solidFill>
              </a:rPr>
              <a:t>¡Trabajemos juntos en esta compleja situación! ¡Estamos a disposición!</a:t>
            </a:r>
            <a:r>
              <a:rPr lang="es-ES" b="1" dirty="0">
                <a:ln w="9525">
                  <a:solidFill>
                    <a:schemeClr val="bg1"/>
                  </a:solidFill>
                  <a:prstDash val="solid"/>
                </a:ln>
                <a:solidFill>
                  <a:srgbClr val="00CC99"/>
                </a:solidFill>
              </a:rPr>
              <a:t>  </a:t>
            </a:r>
            <a:r>
              <a:rPr lang="es-ES" b="1" dirty="0">
                <a:ln w="9525">
                  <a:solidFill>
                    <a:schemeClr val="bg1"/>
                  </a:solidFill>
                  <a:prstDash val="solid"/>
                </a:ln>
                <a:solidFill>
                  <a:schemeClr val="tx1">
                    <a:lumMod val="95000"/>
                    <a:lumOff val="5000"/>
                  </a:schemeClr>
                </a:solidFill>
              </a:rPr>
              <a:t> </a:t>
            </a:r>
          </a:p>
          <a:p>
            <a:pPr algn="ctr"/>
            <a:r>
              <a:rPr lang="es-ES" b="1" dirty="0">
                <a:ln w="9525">
                  <a:solidFill>
                    <a:schemeClr val="bg1"/>
                  </a:solidFill>
                  <a:prstDash val="solid"/>
                </a:ln>
                <a:solidFill>
                  <a:schemeClr val="tx1">
                    <a:lumMod val="95000"/>
                    <a:lumOff val="5000"/>
                  </a:schemeClr>
                </a:solidFill>
              </a:rPr>
              <a:t>  </a:t>
            </a:r>
          </a:p>
          <a:p>
            <a:pPr algn="ctr"/>
            <a:r>
              <a:rPr lang="es-ES" sz="2400" b="1" dirty="0">
                <a:ln w="9525">
                  <a:solidFill>
                    <a:schemeClr val="bg1"/>
                  </a:solidFill>
                  <a:prstDash val="solid"/>
                </a:ln>
                <a:solidFill>
                  <a:srgbClr val="0070C0"/>
                </a:solidFill>
              </a:rPr>
              <a:t>Contacto: </a:t>
            </a:r>
            <a:r>
              <a:rPr lang="es-ES" sz="2625" b="1" dirty="0">
                <a:ln w="9525">
                  <a:solidFill>
                    <a:schemeClr val="bg1"/>
                  </a:solidFill>
                  <a:prstDash val="solid"/>
                </a:ln>
                <a:solidFill>
                  <a:srgbClr val="FF5050"/>
                </a:solidFill>
              </a:rPr>
              <a:t>financiamiento@came.org.ar</a:t>
            </a:r>
          </a:p>
        </p:txBody>
      </p:sp>
      <p:pic>
        <p:nvPicPr>
          <p:cNvPr id="45" name="Imagen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0848" y="269805"/>
            <a:ext cx="526618" cy="526618"/>
          </a:xfrm>
          <a:prstGeom prst="rect">
            <a:avLst/>
          </a:prstGeom>
        </p:spPr>
      </p:pic>
      <p:sp>
        <p:nvSpPr>
          <p:cNvPr id="46" name="CuadroTexto 4"/>
          <p:cNvSpPr txBox="1"/>
          <p:nvPr/>
        </p:nvSpPr>
        <p:spPr>
          <a:xfrm>
            <a:off x="674355" y="2747565"/>
            <a:ext cx="7918315" cy="57708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AR" b="1" dirty="0">
                <a:solidFill>
                  <a:srgbClr val="0070C0"/>
                </a:solidFill>
              </a:rPr>
              <a:t>Orientado a: Entidades, MiPymes y emprendedores de la Red CAME</a:t>
            </a:r>
          </a:p>
          <a:p>
            <a:endParaRPr lang="es-AR" sz="1350" dirty="0"/>
          </a:p>
        </p:txBody>
      </p:sp>
      <p:sp>
        <p:nvSpPr>
          <p:cNvPr id="47" name="CuadroTexto 5"/>
          <p:cNvSpPr txBox="1"/>
          <p:nvPr/>
        </p:nvSpPr>
        <p:spPr>
          <a:xfrm>
            <a:off x="615731" y="1916363"/>
            <a:ext cx="8035563" cy="692497"/>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AR" sz="2100" b="1" dirty="0">
                <a:solidFill>
                  <a:srgbClr val="00B0F0"/>
                </a:solidFill>
                <a:latin typeface="Segoe UI" panose="020B0502040204020203" pitchFamily="34" charset="0"/>
                <a:cs typeface="Segoe UI" panose="020B0502040204020203" pitchFamily="34" charset="0"/>
              </a:rPr>
              <a:t>Asesoramiento técnico en Financiamiento y Asistencia</a:t>
            </a:r>
          </a:p>
          <a:p>
            <a:pPr algn="ctr"/>
            <a:r>
              <a:rPr lang="es-AR" dirty="0">
                <a:solidFill>
                  <a:srgbClr val="0070C0"/>
                </a:solidFill>
                <a:latin typeface="Segoe UI" panose="020B0502040204020203" pitchFamily="34" charset="0"/>
                <a:cs typeface="Segoe UI" panose="020B0502040204020203" pitchFamily="34" charset="0"/>
              </a:rPr>
              <a:t>Trabajo conjunto con bancos y organismos públicos</a:t>
            </a:r>
          </a:p>
        </p:txBody>
      </p:sp>
      <p:sp>
        <p:nvSpPr>
          <p:cNvPr id="48" name="Rectángulo redondeado 47"/>
          <p:cNvSpPr/>
          <p:nvPr/>
        </p:nvSpPr>
        <p:spPr>
          <a:xfrm>
            <a:off x="1214846" y="2774209"/>
            <a:ext cx="6867797" cy="285494"/>
          </a:xfrm>
          <a:prstGeom prst="round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AR" sz="1350">
              <a:solidFill>
                <a:srgbClr val="0070C0"/>
              </a:solidFill>
            </a:endParaRPr>
          </a:p>
        </p:txBody>
      </p:sp>
      <p:pic>
        <p:nvPicPr>
          <p:cNvPr id="49" name="Imagen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563" y="184935"/>
            <a:ext cx="828257" cy="749919"/>
          </a:xfrm>
          <a:prstGeom prst="rect">
            <a:avLst/>
          </a:prstGeom>
        </p:spPr>
      </p:pic>
      <p:pic>
        <p:nvPicPr>
          <p:cNvPr id="50" name="Imagen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47256" y="284288"/>
            <a:ext cx="751922" cy="572764"/>
          </a:xfrm>
          <a:prstGeom prst="rect">
            <a:avLst/>
          </a:prstGeom>
        </p:spPr>
      </p:pic>
      <p:sp>
        <p:nvSpPr>
          <p:cNvPr id="51" name="CuadroTexto 12"/>
          <p:cNvSpPr txBox="1"/>
          <p:nvPr/>
        </p:nvSpPr>
        <p:spPr>
          <a:xfrm>
            <a:off x="1214846" y="3172811"/>
            <a:ext cx="7180115" cy="1823576"/>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AR" sz="1500" dirty="0">
                <a:solidFill>
                  <a:srgbClr val="0070C0"/>
                </a:solidFill>
                <a:latin typeface="Segoe UI" panose="020B0502040204020203" pitchFamily="34" charset="0"/>
                <a:cs typeface="Segoe UI" panose="020B0502040204020203" pitchFamily="34" charset="0"/>
              </a:rPr>
              <a:t>Brindamos información actualizada de las medidas financieras de emergencia que se anunciaron desde el gobierno: </a:t>
            </a:r>
          </a:p>
          <a:p>
            <a:endParaRPr lang="es-AR" sz="1500" dirty="0">
              <a:solidFill>
                <a:srgbClr val="0070C0"/>
              </a:solidFill>
              <a:latin typeface="Segoe UI" panose="020B0502040204020203" pitchFamily="34" charset="0"/>
              <a:cs typeface="Segoe UI" panose="020B0502040204020203" pitchFamily="34" charset="0"/>
            </a:endParaRPr>
          </a:p>
          <a:p>
            <a:pPr marL="342900" indent="-342900">
              <a:buFont typeface="+mj-lt"/>
              <a:buAutoNum type="arabicPeriod"/>
            </a:pPr>
            <a:r>
              <a:rPr lang="es-AR" b="1" dirty="0">
                <a:solidFill>
                  <a:srgbClr val="0070C0"/>
                </a:solidFill>
              </a:rPr>
              <a:t>Líneas de financiamiento por Comunicaciones BCRA</a:t>
            </a:r>
          </a:p>
          <a:p>
            <a:pPr marL="342900" indent="-342900">
              <a:buFont typeface="+mj-lt"/>
              <a:buAutoNum type="arabicPeriod"/>
            </a:pPr>
            <a:r>
              <a:rPr lang="es-AR" b="1" dirty="0">
                <a:solidFill>
                  <a:srgbClr val="0070C0"/>
                </a:solidFill>
              </a:rPr>
              <a:t>Programa REPRO</a:t>
            </a:r>
          </a:p>
          <a:p>
            <a:pPr marL="342900" indent="-342900">
              <a:buFont typeface="+mj-lt"/>
              <a:buAutoNum type="arabicPeriod"/>
            </a:pPr>
            <a:r>
              <a:rPr lang="es-AR" b="1" dirty="0">
                <a:solidFill>
                  <a:srgbClr val="0070C0"/>
                </a:solidFill>
              </a:rPr>
              <a:t>Relevamiento de emprendimientos vinculados al Covid-19</a:t>
            </a:r>
          </a:p>
          <a:p>
            <a:endParaRPr lang="es-AR" sz="1350" dirty="0"/>
          </a:p>
        </p:txBody>
      </p:sp>
    </p:spTree>
    <p:extLst>
      <p:ext uri="{BB962C8B-B14F-4D97-AF65-F5344CB8AC3E}">
        <p14:creationId xmlns:p14="http://schemas.microsoft.com/office/powerpoint/2010/main" val="14289927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857251"/>
            <a:ext cx="9126000" cy="5143499"/>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350"/>
          </a:p>
        </p:txBody>
      </p:sp>
      <p:sp>
        <p:nvSpPr>
          <p:cNvPr id="4" name="bg object 16"/>
          <p:cNvSpPr/>
          <p:nvPr/>
        </p:nvSpPr>
        <p:spPr>
          <a:xfrm>
            <a:off x="0" y="4427444"/>
            <a:ext cx="9144000" cy="1573306"/>
          </a:xfrm>
          <a:custGeom>
            <a:avLst/>
            <a:gdLst/>
            <a:ahLst/>
            <a:cxnLst/>
            <a:rect l="l" t="t" r="r" b="b"/>
            <a:pathLst>
              <a:path w="9144000" h="1714500">
                <a:moveTo>
                  <a:pt x="0" y="1714499"/>
                </a:moveTo>
                <a:lnTo>
                  <a:pt x="9144000" y="1714499"/>
                </a:lnTo>
                <a:lnTo>
                  <a:pt x="9144000" y="0"/>
                </a:lnTo>
                <a:lnTo>
                  <a:pt x="0" y="0"/>
                </a:lnTo>
                <a:lnTo>
                  <a:pt x="0" y="1714499"/>
                </a:lnTo>
                <a:close/>
              </a:path>
            </a:pathLst>
          </a:custGeom>
          <a:solidFill>
            <a:srgbClr val="3B78D7"/>
          </a:solidFill>
        </p:spPr>
        <p:txBody>
          <a:bodyPr wrap="square" lIns="0" tIns="0" rIns="0" bIns="0" rtlCol="0"/>
          <a:lstStyle/>
          <a:p>
            <a:endParaRPr sz="1350" dirty="0"/>
          </a:p>
        </p:txBody>
      </p:sp>
      <p:sp>
        <p:nvSpPr>
          <p:cNvPr id="5" name="bg object 18"/>
          <p:cNvSpPr/>
          <p:nvPr/>
        </p:nvSpPr>
        <p:spPr>
          <a:xfrm>
            <a:off x="2252853" y="1511222"/>
            <a:ext cx="4638294" cy="2098548"/>
          </a:xfrm>
          <a:prstGeom prst="rect">
            <a:avLst/>
          </a:prstGeom>
          <a:blipFill>
            <a:blip r:embed="rId2" cstate="print"/>
            <a:stretch>
              <a:fillRect/>
            </a:stretch>
          </a:blipFill>
        </p:spPr>
        <p:txBody>
          <a:bodyPr wrap="square" lIns="0" tIns="0" rIns="0" bIns="0" rtlCol="0"/>
          <a:lstStyle/>
          <a:p>
            <a:endParaRPr sz="1350"/>
          </a:p>
        </p:txBody>
      </p:sp>
      <p:sp>
        <p:nvSpPr>
          <p:cNvPr id="6" name="object 2"/>
          <p:cNvSpPr txBox="1"/>
          <p:nvPr/>
        </p:nvSpPr>
        <p:spPr>
          <a:xfrm>
            <a:off x="2349874" y="4890643"/>
            <a:ext cx="5930561" cy="651781"/>
          </a:xfrm>
          <a:prstGeom prst="rect">
            <a:avLst/>
          </a:prstGeom>
        </p:spPr>
        <p:txBody>
          <a:bodyPr vert="horz" wrap="square" lIns="0" tIns="9525" rIns="0" bIns="0" rtlCol="0">
            <a:spAutoFit/>
          </a:bodyPr>
          <a:lstStyle/>
          <a:p>
            <a:pPr algn="ctr">
              <a:lnSpc>
                <a:spcPts val="1598"/>
              </a:lnSpc>
              <a:spcBef>
                <a:spcPts val="900"/>
              </a:spcBef>
              <a:spcAft>
                <a:spcPts val="900"/>
              </a:spcAft>
            </a:pPr>
            <a:r>
              <a:rPr lang="es-AR" spc="120" dirty="0">
                <a:solidFill>
                  <a:schemeClr val="bg1"/>
                </a:solidFill>
                <a:latin typeface="Arial" panose="020B0604020202020204" pitchFamily="34" charset="0"/>
                <a:cs typeface="Arial" panose="020B0604020202020204" pitchFamily="34" charset="0"/>
              </a:rPr>
              <a:t>Más</a:t>
            </a:r>
            <a:r>
              <a:rPr lang="es-AR" spc="-68" dirty="0">
                <a:solidFill>
                  <a:schemeClr val="bg1"/>
                </a:solidFill>
                <a:latin typeface="Segoe UI" panose="020B0502040204020203" pitchFamily="34" charset="0"/>
                <a:cs typeface="Segoe UI" panose="020B0502040204020203" pitchFamily="34" charset="0"/>
              </a:rPr>
              <a:t> </a:t>
            </a:r>
            <a:r>
              <a:rPr lang="es-AR" spc="64" dirty="0">
                <a:solidFill>
                  <a:schemeClr val="bg1"/>
                </a:solidFill>
                <a:latin typeface="Segoe UI" panose="020B0502040204020203" pitchFamily="34" charset="0"/>
                <a:cs typeface="Segoe UI" panose="020B0502040204020203" pitchFamily="34" charset="0"/>
              </a:rPr>
              <a:t>información</a:t>
            </a:r>
            <a:r>
              <a:rPr lang="es-AR" spc="-71" dirty="0">
                <a:solidFill>
                  <a:schemeClr val="bg1"/>
                </a:solidFill>
                <a:latin typeface="Segoe UI" panose="020B0502040204020203" pitchFamily="34" charset="0"/>
                <a:cs typeface="Segoe UI" panose="020B0502040204020203" pitchFamily="34" charset="0"/>
              </a:rPr>
              <a:t> </a:t>
            </a:r>
            <a:r>
              <a:rPr lang="es-AR" spc="83" dirty="0">
                <a:solidFill>
                  <a:schemeClr val="bg1"/>
                </a:solidFill>
                <a:latin typeface="Segoe UI" panose="020B0502040204020203" pitchFamily="34" charset="0"/>
                <a:cs typeface="Segoe UI" panose="020B0502040204020203" pitchFamily="34" charset="0"/>
              </a:rPr>
              <a:t>sobre</a:t>
            </a:r>
            <a:r>
              <a:rPr lang="es-AR" spc="-64" dirty="0">
                <a:solidFill>
                  <a:schemeClr val="bg1"/>
                </a:solidFill>
                <a:latin typeface="Segoe UI" panose="020B0502040204020203" pitchFamily="34" charset="0"/>
                <a:cs typeface="Segoe UI" panose="020B0502040204020203" pitchFamily="34" charset="0"/>
              </a:rPr>
              <a:t> </a:t>
            </a:r>
            <a:r>
              <a:rPr lang="es-AR" spc="101" dirty="0">
                <a:solidFill>
                  <a:schemeClr val="bg1"/>
                </a:solidFill>
                <a:latin typeface="Segoe UI" panose="020B0502040204020203" pitchFamily="34" charset="0"/>
                <a:cs typeface="Segoe UI" panose="020B0502040204020203" pitchFamily="34" charset="0"/>
              </a:rPr>
              <a:t>cursos</a:t>
            </a:r>
            <a:r>
              <a:rPr lang="es-AR" spc="-68" dirty="0">
                <a:solidFill>
                  <a:schemeClr val="bg1"/>
                </a:solidFill>
                <a:latin typeface="Segoe UI" panose="020B0502040204020203" pitchFamily="34" charset="0"/>
                <a:cs typeface="Segoe UI" panose="020B0502040204020203" pitchFamily="34" charset="0"/>
              </a:rPr>
              <a:t> </a:t>
            </a:r>
            <a:r>
              <a:rPr lang="es-AR" spc="90" dirty="0">
                <a:solidFill>
                  <a:schemeClr val="bg1"/>
                </a:solidFill>
                <a:latin typeface="Segoe UI" panose="020B0502040204020203" pitchFamily="34" charset="0"/>
                <a:cs typeface="Segoe UI" panose="020B0502040204020203" pitchFamily="34" charset="0"/>
              </a:rPr>
              <a:t>a</a:t>
            </a:r>
            <a:r>
              <a:rPr lang="es-AR" spc="-60" dirty="0">
                <a:solidFill>
                  <a:schemeClr val="bg1"/>
                </a:solidFill>
                <a:latin typeface="Segoe UI" panose="020B0502040204020203" pitchFamily="34" charset="0"/>
                <a:cs typeface="Segoe UI" panose="020B0502040204020203" pitchFamily="34" charset="0"/>
              </a:rPr>
              <a:t> </a:t>
            </a:r>
            <a:r>
              <a:rPr lang="es-AR" spc="56" dirty="0">
                <a:solidFill>
                  <a:schemeClr val="bg1"/>
                </a:solidFill>
                <a:latin typeface="Segoe UI" panose="020B0502040204020203" pitchFamily="34" charset="0"/>
                <a:cs typeface="Segoe UI" panose="020B0502040204020203" pitchFamily="34" charset="0"/>
              </a:rPr>
              <a:t>distancia</a:t>
            </a:r>
            <a:r>
              <a:rPr lang="es-AR" spc="-75" dirty="0">
                <a:solidFill>
                  <a:schemeClr val="bg1"/>
                </a:solidFill>
                <a:latin typeface="Segoe UI" panose="020B0502040204020203" pitchFamily="34" charset="0"/>
                <a:cs typeface="Segoe UI" panose="020B0502040204020203" pitchFamily="34" charset="0"/>
              </a:rPr>
              <a:t> </a:t>
            </a:r>
            <a:r>
              <a:rPr lang="es-AR" spc="64" dirty="0">
                <a:solidFill>
                  <a:schemeClr val="bg1"/>
                </a:solidFill>
                <a:latin typeface="Segoe UI" panose="020B0502040204020203" pitchFamily="34" charset="0"/>
                <a:cs typeface="Segoe UI" panose="020B0502040204020203" pitchFamily="34" charset="0"/>
              </a:rPr>
              <a:t>en: </a:t>
            </a:r>
          </a:p>
          <a:p>
            <a:pPr algn="ctr">
              <a:lnSpc>
                <a:spcPts val="1598"/>
              </a:lnSpc>
              <a:spcBef>
                <a:spcPts val="900"/>
              </a:spcBef>
              <a:spcAft>
                <a:spcPts val="900"/>
              </a:spcAft>
            </a:pPr>
            <a:r>
              <a:rPr lang="es-AR" b="1" spc="64" dirty="0">
                <a:solidFill>
                  <a:schemeClr val="bg1"/>
                </a:solidFill>
                <a:latin typeface="Segoe UI" panose="020B0502040204020203" pitchFamily="34" charset="0"/>
                <a:cs typeface="Segoe UI" panose="020B0502040204020203" pitchFamily="34" charset="0"/>
              </a:rPr>
              <a:t>www.came-educativa.com.ar</a:t>
            </a:r>
            <a:endParaRPr lang="es-AR" b="1" dirty="0">
              <a:solidFill>
                <a:schemeClr val="bg1"/>
              </a:solidFill>
              <a:latin typeface="Segoe UI" panose="020B0502040204020203" pitchFamily="34" charset="0"/>
              <a:cs typeface="Segoe UI" panose="020B0502040204020203" pitchFamily="34" charset="0"/>
            </a:endParaRPr>
          </a:p>
        </p:txBody>
      </p:sp>
      <p:sp>
        <p:nvSpPr>
          <p:cNvPr id="7" name="object 3"/>
          <p:cNvSpPr/>
          <p:nvPr/>
        </p:nvSpPr>
        <p:spPr>
          <a:xfrm>
            <a:off x="384619" y="4700890"/>
            <a:ext cx="1450467" cy="1026414"/>
          </a:xfrm>
          <a:prstGeom prst="rect">
            <a:avLst/>
          </a:prstGeom>
          <a:blipFill>
            <a:blip r:embed="rId3" cstate="print"/>
            <a:stretch>
              <a:fillRect/>
            </a:stretch>
          </a:blipFill>
        </p:spPr>
        <p:txBody>
          <a:bodyPr wrap="square" lIns="0" tIns="0" rIns="0" bIns="0" rtlCol="0"/>
          <a:lstStyle/>
          <a:p>
            <a:endParaRPr sz="1350"/>
          </a:p>
        </p:txBody>
      </p:sp>
    </p:spTree>
    <p:extLst>
      <p:ext uri="{BB962C8B-B14F-4D97-AF65-F5344CB8AC3E}">
        <p14:creationId xmlns:p14="http://schemas.microsoft.com/office/powerpoint/2010/main" val="542412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77F767C-7F2A-034B-9877-C2A4E9FEBD8D}"/>
              </a:ext>
            </a:extLst>
          </p:cNvPr>
          <p:cNvSpPr txBox="1"/>
          <p:nvPr/>
        </p:nvSpPr>
        <p:spPr>
          <a:xfrm>
            <a:off x="2206375" y="2168236"/>
            <a:ext cx="4731250" cy="2246769"/>
          </a:xfrm>
          <a:prstGeom prst="rect">
            <a:avLst/>
          </a:prstGeom>
          <a:noFill/>
        </p:spPr>
        <p:txBody>
          <a:bodyPr wrap="square" rtlCol="0">
            <a:spAutoFit/>
          </a:bodyPr>
          <a:lstStyle/>
          <a:p>
            <a:pPr>
              <a:spcBef>
                <a:spcPts val="600"/>
              </a:spcBef>
              <a:spcAft>
                <a:spcPts val="600"/>
              </a:spcAft>
            </a:pPr>
            <a:r>
              <a:rPr lang="es-AR" sz="2000" dirty="0">
                <a:latin typeface="Raleway Light" panose="020B0403030101060003" pitchFamily="34" charset="77"/>
              </a:rPr>
              <a:t>Resilencia es la </a:t>
            </a:r>
            <a:r>
              <a:rPr lang="es-AR" sz="2000" b="1" dirty="0">
                <a:latin typeface="Raleway Light" panose="020B0403030101060003" pitchFamily="34" charset="77"/>
              </a:rPr>
              <a:t>CAPACIDAD</a:t>
            </a:r>
            <a:r>
              <a:rPr lang="es-AR" sz="2000" dirty="0">
                <a:latin typeface="Raleway Light" panose="020B0403030101060003" pitchFamily="34" charset="77"/>
              </a:rPr>
              <a:t> que tiene una persona frente a la </a:t>
            </a:r>
            <a:r>
              <a:rPr lang="es-AR" sz="2000" b="1" dirty="0">
                <a:latin typeface="Raleway Light" panose="020B0403030101060003" pitchFamily="34" charset="77"/>
              </a:rPr>
              <a:t>ADVERSIDAD</a:t>
            </a:r>
            <a:r>
              <a:rPr lang="es-AR" sz="2000" dirty="0">
                <a:latin typeface="Raleway Light" panose="020B0403030101060003" pitchFamily="34" charset="77"/>
              </a:rPr>
              <a:t> para seguir proyectando el </a:t>
            </a:r>
            <a:r>
              <a:rPr lang="es-AR" sz="2000" b="1" dirty="0">
                <a:latin typeface="Raleway Light" panose="020B0403030101060003" pitchFamily="34" charset="77"/>
              </a:rPr>
              <a:t>FUTURO</a:t>
            </a:r>
            <a:r>
              <a:rPr lang="es-AR" sz="2000" dirty="0">
                <a:latin typeface="Raleway Light" panose="020B0403030101060003" pitchFamily="34" charset="77"/>
              </a:rPr>
              <a:t>.</a:t>
            </a:r>
            <a:br>
              <a:rPr lang="es-AR" sz="2000" dirty="0">
                <a:latin typeface="Raleway Light" panose="020B0403030101060003" pitchFamily="34" charset="77"/>
              </a:rPr>
            </a:br>
            <a:r>
              <a:rPr lang="es-AR" sz="2000" dirty="0">
                <a:latin typeface="Raleway Light" panose="020B0403030101060003" pitchFamily="34" charset="77"/>
              </a:rPr>
              <a:t>Es una habilidad fundamental que debemos enseñar a nuestro hijo, porque en la vida </a:t>
            </a:r>
            <a:r>
              <a:rPr lang="es-AR" sz="2000" b="1" dirty="0">
                <a:latin typeface="Raleway Light" panose="020B0403030101060003" pitchFamily="34" charset="77"/>
              </a:rPr>
              <a:t>TODOS</a:t>
            </a:r>
            <a:r>
              <a:rPr lang="es-AR" sz="2000" dirty="0">
                <a:latin typeface="Raleway Light" panose="020B0403030101060003" pitchFamily="34" charset="77"/>
              </a:rPr>
              <a:t> pasamos por </a:t>
            </a:r>
            <a:r>
              <a:rPr lang="es-AR" sz="2000" b="1" dirty="0">
                <a:latin typeface="Raleway Light" panose="020B0403030101060003" pitchFamily="34" charset="77"/>
              </a:rPr>
              <a:t>ADVERSIDADES</a:t>
            </a:r>
            <a:r>
              <a:rPr lang="es-AR" sz="2000" dirty="0">
                <a:latin typeface="Raleway Light" panose="020B0403030101060003" pitchFamily="34" charset="77"/>
              </a:rPr>
              <a:t>.</a:t>
            </a:r>
          </a:p>
        </p:txBody>
      </p:sp>
      <p:sp>
        <p:nvSpPr>
          <p:cNvPr id="3" name="CuadroTexto 2">
            <a:extLst>
              <a:ext uri="{FF2B5EF4-FFF2-40B4-BE49-F238E27FC236}">
                <a16:creationId xmlns:a16="http://schemas.microsoft.com/office/drawing/2014/main" id="{6B823BAC-2E84-AA4A-9D91-A53DA0C4A072}"/>
              </a:ext>
            </a:extLst>
          </p:cNvPr>
          <p:cNvSpPr txBox="1"/>
          <p:nvPr/>
        </p:nvSpPr>
        <p:spPr>
          <a:xfrm>
            <a:off x="2206375" y="359596"/>
            <a:ext cx="2525050" cy="954107"/>
          </a:xfrm>
          <a:prstGeom prst="rect">
            <a:avLst/>
          </a:prstGeom>
          <a:noFill/>
        </p:spPr>
        <p:txBody>
          <a:bodyPr wrap="none" rtlCol="0">
            <a:spAutoFit/>
          </a:bodyPr>
          <a:lstStyle/>
          <a:p>
            <a:r>
              <a:rPr lang="es-ES_tradnl" sz="2800" dirty="0">
                <a:latin typeface="Raleway" panose="020B0503030101060003" pitchFamily="34" charset="77"/>
              </a:rPr>
              <a:t>que es la</a:t>
            </a:r>
          </a:p>
          <a:p>
            <a:r>
              <a:rPr lang="es-ES_tradnl" sz="2800" b="1" dirty="0">
                <a:latin typeface="Raleway" panose="020B0503030101060003" pitchFamily="34" charset="77"/>
              </a:rPr>
              <a:t>RESILIENCIA</a:t>
            </a:r>
            <a:r>
              <a:rPr lang="es-ES_tradnl" sz="2800" dirty="0">
                <a:latin typeface="Raleway" panose="020B0503030101060003" pitchFamily="34" charset="77"/>
              </a:rPr>
              <a:t>?</a:t>
            </a:r>
            <a:endParaRPr lang="es-ES_tradnl" sz="2800" dirty="0"/>
          </a:p>
        </p:txBody>
      </p:sp>
    </p:spTree>
    <p:extLst>
      <p:ext uri="{BB962C8B-B14F-4D97-AF65-F5344CB8AC3E}">
        <p14:creationId xmlns:p14="http://schemas.microsoft.com/office/powerpoint/2010/main" val="35849363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D644DEA-B62E-2343-8CE7-CFFB77AE38F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9144001" cy="6858000"/>
          </a:xfrm>
          <a:prstGeom prst="rect">
            <a:avLst/>
          </a:prstGeom>
        </p:spPr>
      </p:pic>
      <p:sp>
        <p:nvSpPr>
          <p:cNvPr id="2" name="Rectángulo 1">
            <a:extLst>
              <a:ext uri="{FF2B5EF4-FFF2-40B4-BE49-F238E27FC236}">
                <a16:creationId xmlns:a16="http://schemas.microsoft.com/office/drawing/2014/main" id="{4E3A1D2D-D450-6341-BFEF-27659A3D6179}"/>
              </a:ext>
            </a:extLst>
          </p:cNvPr>
          <p:cNvSpPr/>
          <p:nvPr/>
        </p:nvSpPr>
        <p:spPr>
          <a:xfrm>
            <a:off x="2887038" y="654976"/>
            <a:ext cx="3441843" cy="12868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4000" b="1" dirty="0">
                <a:latin typeface="Raleway" panose="020B0503030101060003" pitchFamily="34" charset="77"/>
              </a:rPr>
              <a:t>el camino es</a:t>
            </a:r>
          </a:p>
          <a:p>
            <a:pPr algn="ctr"/>
            <a:r>
              <a:rPr lang="es-ES_tradnl" sz="4000" b="1" dirty="0">
                <a:latin typeface="Raleway" panose="020B0503030101060003" pitchFamily="34" charset="77"/>
              </a:rPr>
              <a:t>INCIERTO</a:t>
            </a:r>
          </a:p>
        </p:txBody>
      </p:sp>
      <p:sp>
        <p:nvSpPr>
          <p:cNvPr id="3" name="Rectángulo 2">
            <a:extLst>
              <a:ext uri="{FF2B5EF4-FFF2-40B4-BE49-F238E27FC236}">
                <a16:creationId xmlns:a16="http://schemas.microsoft.com/office/drawing/2014/main" id="{B3AD3820-180D-7A47-83C0-B5088CA9600E}"/>
              </a:ext>
            </a:extLst>
          </p:cNvPr>
          <p:cNvSpPr/>
          <p:nvPr/>
        </p:nvSpPr>
        <p:spPr>
          <a:xfrm>
            <a:off x="2887038" y="1941814"/>
            <a:ext cx="3441843" cy="128683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b="1" dirty="0">
                <a:latin typeface="Raleway" panose="020B0503030101060003" pitchFamily="34" charset="77"/>
              </a:rPr>
              <a:t>pero no podemos parar!</a:t>
            </a:r>
          </a:p>
        </p:txBody>
      </p:sp>
    </p:spTree>
    <p:extLst>
      <p:ext uri="{BB962C8B-B14F-4D97-AF65-F5344CB8AC3E}">
        <p14:creationId xmlns:p14="http://schemas.microsoft.com/office/powerpoint/2010/main" val="38821005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7C36404-AB4F-DE48-A851-85B4BF3C95AD}"/>
              </a:ext>
            </a:extLst>
          </p:cNvPr>
          <p:cNvSpPr/>
          <p:nvPr/>
        </p:nvSpPr>
        <p:spPr>
          <a:xfrm>
            <a:off x="0" y="0"/>
            <a:ext cx="45720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4800" b="1" dirty="0">
                <a:latin typeface="Raleway" panose="020B0503030101060003" pitchFamily="34" charset="77"/>
              </a:rPr>
              <a:t>TODA </a:t>
            </a:r>
          </a:p>
          <a:p>
            <a:pPr algn="ctr"/>
            <a:r>
              <a:rPr lang="es-ES_tradnl" sz="4800" b="1" dirty="0">
                <a:latin typeface="Raleway" panose="020B0503030101060003" pitchFamily="34" charset="77"/>
              </a:rPr>
              <a:t>ACCIÓN DERIVA </a:t>
            </a:r>
          </a:p>
          <a:p>
            <a:pPr algn="ctr"/>
            <a:r>
              <a:rPr lang="es-ES_tradnl" sz="4800" b="1" dirty="0">
                <a:latin typeface="Raleway" panose="020B0503030101060003" pitchFamily="34" charset="77"/>
              </a:rPr>
              <a:t>DE UN DIAGNÓSTICO</a:t>
            </a:r>
          </a:p>
        </p:txBody>
      </p:sp>
      <p:sp>
        <p:nvSpPr>
          <p:cNvPr id="5" name="Rectángulo 4">
            <a:extLst>
              <a:ext uri="{FF2B5EF4-FFF2-40B4-BE49-F238E27FC236}">
                <a16:creationId xmlns:a16="http://schemas.microsoft.com/office/drawing/2014/main" id="{F5D0ADA1-DE94-E244-AA55-8D77FA2181FF}"/>
              </a:ext>
            </a:extLst>
          </p:cNvPr>
          <p:cNvSpPr/>
          <p:nvPr/>
        </p:nvSpPr>
        <p:spPr>
          <a:xfrm>
            <a:off x="4572001" y="0"/>
            <a:ext cx="4572000" cy="19007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ángulo 6">
            <a:extLst>
              <a:ext uri="{FF2B5EF4-FFF2-40B4-BE49-F238E27FC236}">
                <a16:creationId xmlns:a16="http://schemas.microsoft.com/office/drawing/2014/main" id="{F6CB3C38-10E4-D34B-87F4-21C8C33D17DC}"/>
              </a:ext>
            </a:extLst>
          </p:cNvPr>
          <p:cNvSpPr/>
          <p:nvPr/>
        </p:nvSpPr>
        <p:spPr>
          <a:xfrm>
            <a:off x="4572001" y="1900719"/>
            <a:ext cx="4572000" cy="495728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4800" dirty="0">
              <a:latin typeface="Raleway" panose="020B0503030101060003" pitchFamily="34" charset="77"/>
            </a:endParaRPr>
          </a:p>
        </p:txBody>
      </p:sp>
      <p:sp>
        <p:nvSpPr>
          <p:cNvPr id="9" name="CuadroTexto 8">
            <a:extLst>
              <a:ext uri="{FF2B5EF4-FFF2-40B4-BE49-F238E27FC236}">
                <a16:creationId xmlns:a16="http://schemas.microsoft.com/office/drawing/2014/main" id="{BFD96F29-6E45-7B4E-82E1-C20B349C77AB}"/>
              </a:ext>
            </a:extLst>
          </p:cNvPr>
          <p:cNvSpPr txBox="1"/>
          <p:nvPr/>
        </p:nvSpPr>
        <p:spPr>
          <a:xfrm>
            <a:off x="5893634" y="426052"/>
            <a:ext cx="1928733" cy="830997"/>
          </a:xfrm>
          <a:prstGeom prst="rect">
            <a:avLst/>
          </a:prstGeom>
          <a:noFill/>
        </p:spPr>
        <p:txBody>
          <a:bodyPr wrap="none" rtlCol="0">
            <a:spAutoFit/>
          </a:bodyPr>
          <a:lstStyle/>
          <a:p>
            <a:r>
              <a:rPr lang="es-ES_tradnl" sz="4800" b="1" i="1" dirty="0" err="1">
                <a:solidFill>
                  <a:schemeClr val="bg1"/>
                </a:solidFill>
                <a:latin typeface="Raleway" panose="020B0503030101060003" pitchFamily="34" charset="77"/>
              </a:rPr>
              <a:t>triage</a:t>
            </a:r>
            <a:endParaRPr lang="es-ES_tradnl" sz="4800" b="1" i="1" dirty="0">
              <a:solidFill>
                <a:schemeClr val="bg1"/>
              </a:solidFill>
              <a:latin typeface="Raleway" panose="020B0503030101060003" pitchFamily="34" charset="77"/>
            </a:endParaRPr>
          </a:p>
        </p:txBody>
      </p:sp>
      <p:sp>
        <p:nvSpPr>
          <p:cNvPr id="10" name="CuadroTexto 9">
            <a:extLst>
              <a:ext uri="{FF2B5EF4-FFF2-40B4-BE49-F238E27FC236}">
                <a16:creationId xmlns:a16="http://schemas.microsoft.com/office/drawing/2014/main" id="{021F2C56-3B9F-D94E-99F4-487A11C8BB0B}"/>
              </a:ext>
            </a:extLst>
          </p:cNvPr>
          <p:cNvSpPr txBox="1"/>
          <p:nvPr/>
        </p:nvSpPr>
        <p:spPr>
          <a:xfrm>
            <a:off x="5147353" y="2640421"/>
            <a:ext cx="3904180" cy="3477875"/>
          </a:xfrm>
          <a:prstGeom prst="rect">
            <a:avLst/>
          </a:prstGeom>
          <a:noFill/>
        </p:spPr>
        <p:txBody>
          <a:bodyPr wrap="square" rtlCol="0">
            <a:spAutoFit/>
          </a:bodyPr>
          <a:lstStyle/>
          <a:p>
            <a:r>
              <a:rPr lang="es-ES_tradnl" sz="4400" b="1" dirty="0">
                <a:solidFill>
                  <a:schemeClr val="tx1">
                    <a:lumMod val="65000"/>
                    <a:lumOff val="35000"/>
                  </a:schemeClr>
                </a:solidFill>
                <a:latin typeface="Raleway" panose="020B0503030101060003" pitchFamily="34" charset="77"/>
              </a:rPr>
              <a:t>“en qué situación nos encontramos como empresa.”</a:t>
            </a:r>
          </a:p>
        </p:txBody>
      </p:sp>
    </p:spTree>
    <p:extLst>
      <p:ext uri="{BB962C8B-B14F-4D97-AF65-F5344CB8AC3E}">
        <p14:creationId xmlns:p14="http://schemas.microsoft.com/office/powerpoint/2010/main" val="36117315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A2D291A-DD4F-154D-9D14-5797FA806BF7}"/>
              </a:ext>
            </a:extLst>
          </p:cNvPr>
          <p:cNvSpPr/>
          <p:nvPr/>
        </p:nvSpPr>
        <p:spPr>
          <a:xfrm>
            <a:off x="4572001" y="0"/>
            <a:ext cx="4572000" cy="1900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Rectángulo 2">
            <a:extLst>
              <a:ext uri="{FF2B5EF4-FFF2-40B4-BE49-F238E27FC236}">
                <a16:creationId xmlns:a16="http://schemas.microsoft.com/office/drawing/2014/main" id="{B9113095-95D1-D248-9FBA-5528B56EA376}"/>
              </a:ext>
            </a:extLst>
          </p:cNvPr>
          <p:cNvSpPr/>
          <p:nvPr/>
        </p:nvSpPr>
        <p:spPr>
          <a:xfrm>
            <a:off x="4572001" y="1900719"/>
            <a:ext cx="4572000" cy="495728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4800" dirty="0">
              <a:latin typeface="Raleway" panose="020B0503030101060003" pitchFamily="34" charset="77"/>
            </a:endParaRPr>
          </a:p>
        </p:txBody>
      </p:sp>
      <p:sp>
        <p:nvSpPr>
          <p:cNvPr id="4" name="CuadroTexto 3">
            <a:extLst>
              <a:ext uri="{FF2B5EF4-FFF2-40B4-BE49-F238E27FC236}">
                <a16:creationId xmlns:a16="http://schemas.microsoft.com/office/drawing/2014/main" id="{2DC0C19C-6A0B-8848-BEEE-DCEFE7F33C39}"/>
              </a:ext>
            </a:extLst>
          </p:cNvPr>
          <p:cNvSpPr txBox="1"/>
          <p:nvPr/>
        </p:nvSpPr>
        <p:spPr>
          <a:xfrm>
            <a:off x="5544312" y="446600"/>
            <a:ext cx="2866747" cy="830997"/>
          </a:xfrm>
          <a:prstGeom prst="rect">
            <a:avLst/>
          </a:prstGeom>
          <a:noFill/>
        </p:spPr>
        <p:txBody>
          <a:bodyPr wrap="none" rtlCol="0">
            <a:spAutoFit/>
          </a:bodyPr>
          <a:lstStyle/>
          <a:p>
            <a:r>
              <a:rPr lang="es-ES_tradnl" sz="4800" b="1" dirty="0">
                <a:solidFill>
                  <a:schemeClr val="bg1"/>
                </a:solidFill>
                <a:latin typeface="Raleway" panose="020B0503030101060003" pitchFamily="34" charset="77"/>
              </a:rPr>
              <a:t>síntomas</a:t>
            </a:r>
          </a:p>
        </p:txBody>
      </p:sp>
      <p:sp>
        <p:nvSpPr>
          <p:cNvPr id="6" name="CuadroTexto 5">
            <a:extLst>
              <a:ext uri="{FF2B5EF4-FFF2-40B4-BE49-F238E27FC236}">
                <a16:creationId xmlns:a16="http://schemas.microsoft.com/office/drawing/2014/main" id="{757F9993-575A-1144-B9D7-E6768D431215}"/>
              </a:ext>
            </a:extLst>
          </p:cNvPr>
          <p:cNvSpPr txBox="1"/>
          <p:nvPr/>
        </p:nvSpPr>
        <p:spPr>
          <a:xfrm>
            <a:off x="4643920" y="2159470"/>
            <a:ext cx="4438435" cy="4247317"/>
          </a:xfrm>
          <a:prstGeom prst="rect">
            <a:avLst/>
          </a:prstGeom>
          <a:noFill/>
        </p:spPr>
        <p:txBody>
          <a:bodyPr wrap="square" rtlCol="0">
            <a:spAutoFit/>
          </a:bodyPr>
          <a:lstStyle/>
          <a:p>
            <a:pPr algn="ctr"/>
            <a:r>
              <a:rPr lang="es-ES_tradnl" sz="3200" dirty="0">
                <a:solidFill>
                  <a:schemeClr val="tx1">
                    <a:lumMod val="75000"/>
                    <a:lumOff val="25000"/>
                  </a:schemeClr>
                </a:solidFill>
                <a:latin typeface="Raleway" panose="020B0503030101060003" pitchFamily="34" charset="77"/>
              </a:rPr>
              <a:t>no hay ingresos,</a:t>
            </a:r>
          </a:p>
          <a:p>
            <a:pPr algn="ctr"/>
            <a:r>
              <a:rPr lang="es-ES_tradnl" sz="3200" dirty="0">
                <a:solidFill>
                  <a:schemeClr val="tx1">
                    <a:lumMod val="75000"/>
                    <a:lumOff val="25000"/>
                  </a:schemeClr>
                </a:solidFill>
                <a:latin typeface="Raleway" panose="020B0503030101060003" pitchFamily="34" charset="77"/>
              </a:rPr>
              <a:t>pero los costos siguen.</a:t>
            </a:r>
          </a:p>
          <a:p>
            <a:pPr algn="ctr"/>
            <a:endParaRPr lang="es-ES_tradnl" sz="1000" dirty="0">
              <a:solidFill>
                <a:schemeClr val="tx1">
                  <a:lumMod val="75000"/>
                  <a:lumOff val="25000"/>
                </a:schemeClr>
              </a:solidFill>
              <a:latin typeface="Raleway" panose="020B0503030101060003" pitchFamily="34" charset="77"/>
            </a:endParaRPr>
          </a:p>
          <a:p>
            <a:pPr algn="ctr"/>
            <a:r>
              <a:rPr lang="es-ES_tradnl" sz="3200" dirty="0">
                <a:solidFill>
                  <a:schemeClr val="tx1">
                    <a:lumMod val="75000"/>
                    <a:lumOff val="25000"/>
                  </a:schemeClr>
                </a:solidFill>
                <a:latin typeface="Raleway" panose="020B0503030101060003" pitchFamily="34" charset="77"/>
              </a:rPr>
              <a:t>proceso productivo</a:t>
            </a:r>
          </a:p>
          <a:p>
            <a:pPr algn="ctr"/>
            <a:r>
              <a:rPr lang="es-ES_tradnl" sz="3200" dirty="0">
                <a:solidFill>
                  <a:schemeClr val="tx1">
                    <a:lumMod val="75000"/>
                    <a:lumOff val="25000"/>
                  </a:schemeClr>
                </a:solidFill>
                <a:latin typeface="Raleway" panose="020B0503030101060003" pitchFamily="34" charset="77"/>
              </a:rPr>
              <a:t>proceso comercial</a:t>
            </a:r>
          </a:p>
          <a:p>
            <a:pPr algn="ctr"/>
            <a:r>
              <a:rPr lang="es-ES_tradnl" sz="3200" dirty="0">
                <a:solidFill>
                  <a:schemeClr val="tx1">
                    <a:lumMod val="75000"/>
                    <a:lumOff val="25000"/>
                  </a:schemeClr>
                </a:solidFill>
                <a:latin typeface="Raleway" panose="020B0503030101060003" pitchFamily="34" charset="77"/>
              </a:rPr>
              <a:t>ciclo financiero</a:t>
            </a:r>
          </a:p>
          <a:p>
            <a:pPr algn="ctr"/>
            <a:r>
              <a:rPr lang="es-ES_tradnl" sz="3200" dirty="0">
                <a:solidFill>
                  <a:schemeClr val="tx1">
                    <a:lumMod val="75000"/>
                    <a:lumOff val="25000"/>
                  </a:schemeClr>
                </a:solidFill>
                <a:latin typeface="Raleway" panose="020B0503030101060003" pitchFamily="34" charset="77"/>
              </a:rPr>
              <a:t>logística</a:t>
            </a:r>
          </a:p>
          <a:p>
            <a:pPr algn="ctr"/>
            <a:r>
              <a:rPr lang="es-ES_tradnl" sz="3200" dirty="0">
                <a:solidFill>
                  <a:schemeClr val="tx1">
                    <a:lumMod val="75000"/>
                    <a:lumOff val="25000"/>
                  </a:schemeClr>
                </a:solidFill>
                <a:latin typeface="Raleway" panose="020B0503030101060003" pitchFamily="34" charset="77"/>
              </a:rPr>
              <a:t>talentos</a:t>
            </a:r>
          </a:p>
        </p:txBody>
      </p:sp>
      <p:pic>
        <p:nvPicPr>
          <p:cNvPr id="7" name="Imagen 6">
            <a:extLst>
              <a:ext uri="{FF2B5EF4-FFF2-40B4-BE49-F238E27FC236}">
                <a16:creationId xmlns:a16="http://schemas.microsoft.com/office/drawing/2014/main" id="{F747C9C9-EF86-8648-97E7-436E2B8374C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590" y="0"/>
            <a:ext cx="4550410" cy="6858000"/>
          </a:xfrm>
          <a:prstGeom prst="rect">
            <a:avLst/>
          </a:prstGeom>
        </p:spPr>
      </p:pic>
    </p:spTree>
    <p:extLst>
      <p:ext uri="{BB962C8B-B14F-4D97-AF65-F5344CB8AC3E}">
        <p14:creationId xmlns:p14="http://schemas.microsoft.com/office/powerpoint/2010/main" val="1984461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7C36404-AB4F-DE48-A851-85B4BF3C95AD}"/>
              </a:ext>
            </a:extLst>
          </p:cNvPr>
          <p:cNvSpPr/>
          <p:nvPr/>
        </p:nvSpPr>
        <p:spPr>
          <a:xfrm>
            <a:off x="0" y="0"/>
            <a:ext cx="9144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8800" b="1" dirty="0">
                <a:latin typeface="Raleway" panose="020B0503030101060003" pitchFamily="34" charset="77"/>
              </a:rPr>
              <a:t>    </a:t>
            </a:r>
            <a:r>
              <a:rPr lang="es-ES_tradnl" sz="3600" b="1" dirty="0">
                <a:latin typeface="Raleway" panose="020B0503030101060003" pitchFamily="34" charset="77"/>
              </a:rPr>
              <a:t>entonces qué entendemos por</a:t>
            </a:r>
          </a:p>
          <a:p>
            <a:pPr algn="ctr"/>
            <a:r>
              <a:rPr lang="es-ES_tradnl" sz="8800" b="1" dirty="0">
                <a:latin typeface="Raleway" panose="020B0503030101060003" pitchFamily="34" charset="77"/>
              </a:rPr>
              <a:t>INNOVACIÓN</a:t>
            </a:r>
          </a:p>
        </p:txBody>
      </p:sp>
      <p:sp>
        <p:nvSpPr>
          <p:cNvPr id="5" name="Rectángulo 4">
            <a:extLst>
              <a:ext uri="{FF2B5EF4-FFF2-40B4-BE49-F238E27FC236}">
                <a16:creationId xmlns:a16="http://schemas.microsoft.com/office/drawing/2014/main" id="{F5D0ADA1-DE94-E244-AA55-8D77FA2181FF}"/>
              </a:ext>
            </a:extLst>
          </p:cNvPr>
          <p:cNvSpPr/>
          <p:nvPr/>
        </p:nvSpPr>
        <p:spPr>
          <a:xfrm>
            <a:off x="0" y="3429000"/>
            <a:ext cx="5661061" cy="3429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ángulo 6">
            <a:extLst>
              <a:ext uri="{FF2B5EF4-FFF2-40B4-BE49-F238E27FC236}">
                <a16:creationId xmlns:a16="http://schemas.microsoft.com/office/drawing/2014/main" id="{F6CB3C38-10E4-D34B-87F4-21C8C33D17DC}"/>
              </a:ext>
            </a:extLst>
          </p:cNvPr>
          <p:cNvSpPr/>
          <p:nvPr/>
        </p:nvSpPr>
        <p:spPr>
          <a:xfrm>
            <a:off x="5661061" y="3429000"/>
            <a:ext cx="3482939"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4800" dirty="0">
                <a:latin typeface="Raleway" panose="020B0503030101060003" pitchFamily="34" charset="77"/>
              </a:rPr>
              <a:t>en días de cuarentena</a:t>
            </a:r>
          </a:p>
        </p:txBody>
      </p:sp>
      <p:sp>
        <p:nvSpPr>
          <p:cNvPr id="8" name="CuadroTexto 7">
            <a:extLst>
              <a:ext uri="{FF2B5EF4-FFF2-40B4-BE49-F238E27FC236}">
                <a16:creationId xmlns:a16="http://schemas.microsoft.com/office/drawing/2014/main" id="{A3622EBE-AA76-FB42-BC0E-A9FEB4B27686}"/>
              </a:ext>
            </a:extLst>
          </p:cNvPr>
          <p:cNvSpPr txBox="1"/>
          <p:nvPr/>
        </p:nvSpPr>
        <p:spPr>
          <a:xfrm>
            <a:off x="154112" y="3398178"/>
            <a:ext cx="1451038" cy="2215991"/>
          </a:xfrm>
          <a:prstGeom prst="rect">
            <a:avLst/>
          </a:prstGeom>
          <a:noFill/>
        </p:spPr>
        <p:txBody>
          <a:bodyPr wrap="none" rtlCol="0">
            <a:spAutoFit/>
          </a:bodyPr>
          <a:lstStyle/>
          <a:p>
            <a:r>
              <a:rPr lang="es-ES_tradnl" sz="13800" b="1" dirty="0">
                <a:solidFill>
                  <a:schemeClr val="bg1"/>
                </a:solidFill>
                <a:latin typeface="Raleway" panose="020B0503030101060003" pitchFamily="34" charset="77"/>
              </a:rPr>
              <a:t>&amp;</a:t>
            </a:r>
          </a:p>
        </p:txBody>
      </p:sp>
      <p:sp>
        <p:nvSpPr>
          <p:cNvPr id="9" name="CuadroTexto 8">
            <a:extLst>
              <a:ext uri="{FF2B5EF4-FFF2-40B4-BE49-F238E27FC236}">
                <a16:creationId xmlns:a16="http://schemas.microsoft.com/office/drawing/2014/main" id="{BFD96F29-6E45-7B4E-82E1-C20B349C77AB}"/>
              </a:ext>
            </a:extLst>
          </p:cNvPr>
          <p:cNvSpPr txBox="1"/>
          <p:nvPr/>
        </p:nvSpPr>
        <p:spPr>
          <a:xfrm>
            <a:off x="1069738" y="4721928"/>
            <a:ext cx="4642681" cy="1200329"/>
          </a:xfrm>
          <a:prstGeom prst="rect">
            <a:avLst/>
          </a:prstGeom>
          <a:noFill/>
        </p:spPr>
        <p:txBody>
          <a:bodyPr wrap="none" rtlCol="0">
            <a:spAutoFit/>
          </a:bodyPr>
          <a:lstStyle/>
          <a:p>
            <a:r>
              <a:rPr lang="es-ES_tradnl" sz="4800" b="1" dirty="0">
                <a:solidFill>
                  <a:schemeClr val="bg1"/>
                </a:solidFill>
                <a:latin typeface="Raleway" panose="020B0503030101060003" pitchFamily="34" charset="77"/>
              </a:rPr>
              <a:t>CREATIVIDAD</a:t>
            </a:r>
            <a:r>
              <a:rPr lang="es-ES_tradnl" sz="7200" b="1" dirty="0">
                <a:solidFill>
                  <a:schemeClr val="bg1"/>
                </a:solidFill>
                <a:latin typeface="Raleway" panose="020B0503030101060003" pitchFamily="34" charset="77"/>
              </a:rPr>
              <a:t>?</a:t>
            </a:r>
            <a:endParaRPr lang="es-ES_tradnl" sz="4800" b="1" dirty="0">
              <a:solidFill>
                <a:schemeClr val="bg1"/>
              </a:solidFill>
              <a:latin typeface="Raleway" panose="020B0503030101060003" pitchFamily="34" charset="77"/>
            </a:endParaRPr>
          </a:p>
        </p:txBody>
      </p:sp>
    </p:spTree>
    <p:extLst>
      <p:ext uri="{BB962C8B-B14F-4D97-AF65-F5344CB8AC3E}">
        <p14:creationId xmlns:p14="http://schemas.microsoft.com/office/powerpoint/2010/main" val="2863795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7C36404-AB4F-DE48-A851-85B4BF3C95AD}"/>
              </a:ext>
            </a:extLst>
          </p:cNvPr>
          <p:cNvSpPr/>
          <p:nvPr/>
        </p:nvSpPr>
        <p:spPr>
          <a:xfrm>
            <a:off x="0" y="0"/>
            <a:ext cx="4572000" cy="495728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4800" b="1" dirty="0">
                <a:latin typeface="Raleway" panose="020B0503030101060003" pitchFamily="34" charset="77"/>
              </a:rPr>
              <a:t>INNOVAR</a:t>
            </a:r>
          </a:p>
          <a:p>
            <a:pPr algn="ctr"/>
            <a:r>
              <a:rPr lang="es-ES_tradnl" sz="4800" b="1" dirty="0">
                <a:latin typeface="Raleway" panose="020B0503030101060003" pitchFamily="34" charset="77"/>
              </a:rPr>
              <a:t>NO ES</a:t>
            </a:r>
          </a:p>
          <a:p>
            <a:pPr algn="ctr"/>
            <a:r>
              <a:rPr lang="es-ES_tradnl" sz="4800" b="1" dirty="0">
                <a:latin typeface="Raleway" panose="020B0503030101060003" pitchFamily="34" charset="77"/>
              </a:rPr>
              <a:t>SOLAMENTE</a:t>
            </a:r>
          </a:p>
          <a:p>
            <a:pPr algn="ctr"/>
            <a:r>
              <a:rPr lang="es-ES_tradnl" sz="4800" b="1" dirty="0">
                <a:latin typeface="Raleway" panose="020B0503030101060003" pitchFamily="34" charset="77"/>
              </a:rPr>
              <a:t>TECNOLOGÍA</a:t>
            </a:r>
          </a:p>
        </p:txBody>
      </p:sp>
      <p:sp>
        <p:nvSpPr>
          <p:cNvPr id="7" name="Rectángulo 6">
            <a:extLst>
              <a:ext uri="{FF2B5EF4-FFF2-40B4-BE49-F238E27FC236}">
                <a16:creationId xmlns:a16="http://schemas.microsoft.com/office/drawing/2014/main" id="{F6CB3C38-10E4-D34B-87F4-21C8C33D17DC}"/>
              </a:ext>
            </a:extLst>
          </p:cNvPr>
          <p:cNvSpPr/>
          <p:nvPr/>
        </p:nvSpPr>
        <p:spPr>
          <a:xfrm>
            <a:off x="0" y="4957281"/>
            <a:ext cx="4572000" cy="19007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4800" dirty="0">
              <a:latin typeface="Raleway" panose="020B0503030101060003" pitchFamily="34" charset="77"/>
            </a:endParaRPr>
          </a:p>
        </p:txBody>
      </p:sp>
      <p:sp>
        <p:nvSpPr>
          <p:cNvPr id="10" name="CuadroTexto 9">
            <a:extLst>
              <a:ext uri="{FF2B5EF4-FFF2-40B4-BE49-F238E27FC236}">
                <a16:creationId xmlns:a16="http://schemas.microsoft.com/office/drawing/2014/main" id="{021F2C56-3B9F-D94E-99F4-487A11C8BB0B}"/>
              </a:ext>
            </a:extLst>
          </p:cNvPr>
          <p:cNvSpPr txBox="1"/>
          <p:nvPr/>
        </p:nvSpPr>
        <p:spPr>
          <a:xfrm>
            <a:off x="333910" y="5018925"/>
            <a:ext cx="3904180" cy="1815882"/>
          </a:xfrm>
          <a:prstGeom prst="rect">
            <a:avLst/>
          </a:prstGeom>
          <a:noFill/>
        </p:spPr>
        <p:txBody>
          <a:bodyPr wrap="square" rtlCol="0">
            <a:spAutoFit/>
          </a:bodyPr>
          <a:lstStyle/>
          <a:p>
            <a:r>
              <a:rPr lang="es-ES_tradnl" sz="2800" b="1" dirty="0">
                <a:solidFill>
                  <a:schemeClr val="tx1">
                    <a:lumMod val="65000"/>
                    <a:lumOff val="35000"/>
                  </a:schemeClr>
                </a:solidFill>
                <a:latin typeface="Raleway" panose="020B0503030101060003" pitchFamily="34" charset="77"/>
              </a:rPr>
              <a:t>se comenta</a:t>
            </a:r>
          </a:p>
          <a:p>
            <a:r>
              <a:rPr lang="es-ES_tradnl" sz="2800" b="1" dirty="0">
                <a:solidFill>
                  <a:schemeClr val="tx1">
                    <a:lumMod val="65000"/>
                    <a:lumOff val="35000"/>
                  </a:schemeClr>
                </a:solidFill>
                <a:latin typeface="Raleway" panose="020B0503030101060003" pitchFamily="34" charset="77"/>
              </a:rPr>
              <a:t>que tiene que ver con la curiosidad de las personas.</a:t>
            </a:r>
          </a:p>
        </p:txBody>
      </p:sp>
      <p:pic>
        <p:nvPicPr>
          <p:cNvPr id="8" name="Imagen 7">
            <a:extLst>
              <a:ext uri="{FF2B5EF4-FFF2-40B4-BE49-F238E27FC236}">
                <a16:creationId xmlns:a16="http://schemas.microsoft.com/office/drawing/2014/main" id="{42C7E49B-86BB-C843-9818-F4644E70CD4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
          <a:stretch/>
        </p:blipFill>
        <p:spPr>
          <a:xfrm>
            <a:off x="6963850" y="4448710"/>
            <a:ext cx="2180149" cy="2409290"/>
          </a:xfrm>
          <a:prstGeom prst="rect">
            <a:avLst/>
          </a:prstGeom>
        </p:spPr>
      </p:pic>
      <p:pic>
        <p:nvPicPr>
          <p:cNvPr id="11" name="Imagen 10">
            <a:extLst>
              <a:ext uri="{FF2B5EF4-FFF2-40B4-BE49-F238E27FC236}">
                <a16:creationId xmlns:a16="http://schemas.microsoft.com/office/drawing/2014/main" id="{D4C60379-C43E-5845-9A15-5A6156F830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82902" y="2313625"/>
            <a:ext cx="2370046" cy="3160302"/>
          </a:xfrm>
          <a:prstGeom prst="rect">
            <a:avLst/>
          </a:prstGeom>
        </p:spPr>
      </p:pic>
      <p:pic>
        <p:nvPicPr>
          <p:cNvPr id="12" name="Imagen 11">
            <a:extLst>
              <a:ext uri="{FF2B5EF4-FFF2-40B4-BE49-F238E27FC236}">
                <a16:creationId xmlns:a16="http://schemas.microsoft.com/office/drawing/2014/main" id="{F69B23F7-77D4-C74B-84B4-38D515A74C2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65882" y="2313624"/>
            <a:ext cx="2178117" cy="2135085"/>
          </a:xfrm>
          <a:prstGeom prst="rect">
            <a:avLst/>
          </a:prstGeom>
        </p:spPr>
      </p:pic>
      <p:pic>
        <p:nvPicPr>
          <p:cNvPr id="13" name="Imagen 12">
            <a:extLst>
              <a:ext uri="{FF2B5EF4-FFF2-40B4-BE49-F238E27FC236}">
                <a16:creationId xmlns:a16="http://schemas.microsoft.com/office/drawing/2014/main" id="{CB8CD844-A706-1140-8530-27A23ED2594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572000" y="5485995"/>
            <a:ext cx="2370046" cy="1372005"/>
          </a:xfrm>
          <a:prstGeom prst="rect">
            <a:avLst/>
          </a:prstGeom>
        </p:spPr>
      </p:pic>
      <p:pic>
        <p:nvPicPr>
          <p:cNvPr id="14" name="Imagen 13">
            <a:extLst>
              <a:ext uri="{FF2B5EF4-FFF2-40B4-BE49-F238E27FC236}">
                <a16:creationId xmlns:a16="http://schemas.microsoft.com/office/drawing/2014/main" id="{35B976CF-FBDB-D640-A90C-CDA7847F26E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582901" y="-27900"/>
            <a:ext cx="4561098" cy="2341525"/>
          </a:xfrm>
          <a:prstGeom prst="rect">
            <a:avLst/>
          </a:prstGeom>
        </p:spPr>
      </p:pic>
    </p:spTree>
    <p:extLst>
      <p:ext uri="{BB962C8B-B14F-4D97-AF65-F5344CB8AC3E}">
        <p14:creationId xmlns:p14="http://schemas.microsoft.com/office/powerpoint/2010/main" val="31390917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7959802-D347-E84C-9921-35C51A2BC82D}"/>
              </a:ext>
            </a:extLst>
          </p:cNvPr>
          <p:cNvSpPr/>
          <p:nvPr/>
        </p:nvSpPr>
        <p:spPr>
          <a:xfrm>
            <a:off x="0" y="0"/>
            <a:ext cx="3893906"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4800" b="1" dirty="0">
                <a:latin typeface="Raleway" panose="020B0503030101060003" pitchFamily="34" charset="77"/>
              </a:rPr>
              <a:t>INNOVAR</a:t>
            </a:r>
          </a:p>
          <a:p>
            <a:pPr algn="ctr"/>
            <a:r>
              <a:rPr lang="es-ES_tradnl" sz="4800" b="1" dirty="0">
                <a:latin typeface="Raleway" panose="020B0503030101060003" pitchFamily="34" charset="77"/>
              </a:rPr>
              <a:t>ES</a:t>
            </a:r>
          </a:p>
          <a:p>
            <a:pPr algn="ctr"/>
            <a:r>
              <a:rPr lang="es-ES_tradnl" sz="4800" b="1" dirty="0">
                <a:latin typeface="Raleway" panose="020B0503030101060003" pitchFamily="34" charset="77"/>
              </a:rPr>
              <a:t>RESOLVER</a:t>
            </a:r>
          </a:p>
          <a:p>
            <a:pPr algn="ctr"/>
            <a:r>
              <a:rPr lang="es-ES_tradnl" sz="4800" b="1" dirty="0">
                <a:latin typeface="Raleway" panose="020B0503030101060003" pitchFamily="34" charset="77"/>
              </a:rPr>
              <a:t>PROBLEMAS</a:t>
            </a:r>
          </a:p>
        </p:txBody>
      </p:sp>
      <p:pic>
        <p:nvPicPr>
          <p:cNvPr id="4" name="Imagen 3">
            <a:extLst>
              <a:ext uri="{FF2B5EF4-FFF2-40B4-BE49-F238E27FC236}">
                <a16:creationId xmlns:a16="http://schemas.microsoft.com/office/drawing/2014/main" id="{D43E77DE-89E7-BF42-89E0-5908DF8C4E5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93905" y="0"/>
            <a:ext cx="5264555" cy="6858000"/>
          </a:xfrm>
          <a:prstGeom prst="rect">
            <a:avLst/>
          </a:prstGeom>
        </p:spPr>
      </p:pic>
    </p:spTree>
    <p:extLst>
      <p:ext uri="{BB962C8B-B14F-4D97-AF65-F5344CB8AC3E}">
        <p14:creationId xmlns:p14="http://schemas.microsoft.com/office/powerpoint/2010/main" val="40052392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Tema de Office">
  <a:themeElements>
    <a:clrScheme name="Marquesina">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2974</TotalTime>
  <Words>1307</Words>
  <Application>Microsoft Macintosh PowerPoint</Application>
  <PresentationFormat>Presentación en pantalla (4:3)</PresentationFormat>
  <Paragraphs>203</Paragraphs>
  <Slides>29</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29</vt:i4>
      </vt:variant>
    </vt:vector>
  </HeadingPairs>
  <TitlesOfParts>
    <vt:vector size="40" baseType="lpstr">
      <vt:lpstr>Microsoft YaHei</vt:lpstr>
      <vt:lpstr>Arial</vt:lpstr>
      <vt:lpstr>Calibri</vt:lpstr>
      <vt:lpstr>Calibri Light</vt:lpstr>
      <vt:lpstr>Raleway</vt:lpstr>
      <vt:lpstr>Raleway Light</vt:lpstr>
      <vt:lpstr>Raleway Medium</vt:lpstr>
      <vt:lpstr>Raleway SemiBold</vt:lpstr>
      <vt:lpstr>Segoe UI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Usuario de Microsoft Office</dc:creator>
  <cp:keywords/>
  <dc:description/>
  <cp:lastModifiedBy>Usuario de Microsoft Office</cp:lastModifiedBy>
  <cp:revision>27</cp:revision>
  <dcterms:created xsi:type="dcterms:W3CDTF">2020-04-06T18:30:03Z</dcterms:created>
  <dcterms:modified xsi:type="dcterms:W3CDTF">2020-04-08T20:04:15Z</dcterms:modified>
  <cp:category/>
</cp:coreProperties>
</file>