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67" r:id="rId4"/>
    <p:sldId id="291" r:id="rId5"/>
    <p:sldId id="289" r:id="rId6"/>
    <p:sldId id="266" r:id="rId7"/>
    <p:sldId id="268" r:id="rId8"/>
    <p:sldId id="265" r:id="rId9"/>
    <p:sldId id="290" r:id="rId10"/>
    <p:sldId id="272" r:id="rId11"/>
    <p:sldId id="281" r:id="rId12"/>
    <p:sldId id="277" r:id="rId13"/>
    <p:sldId id="288" r:id="rId14"/>
    <p:sldId id="278" r:id="rId15"/>
    <p:sldId id="287" r:id="rId16"/>
    <p:sldId id="276" r:id="rId17"/>
    <p:sldId id="274" r:id="rId18"/>
    <p:sldId id="292" r:id="rId19"/>
    <p:sldId id="264" r:id="rId20"/>
    <p:sldId id="286" r:id="rId21"/>
    <p:sldId id="275" r:id="rId22"/>
    <p:sldId id="285" r:id="rId23"/>
    <p:sldId id="269" r:id="rId24"/>
    <p:sldId id="284" r:id="rId25"/>
    <p:sldId id="273" r:id="rId26"/>
    <p:sldId id="280" r:id="rId27"/>
    <p:sldId id="282" r:id="rId28"/>
    <p:sldId id="283" r:id="rId29"/>
    <p:sldId id="270" r:id="rId30"/>
    <p:sldId id="293" r:id="rId31"/>
    <p:sldId id="257" r:id="rId3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6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47" d="100"/>
          <a:sy n="47" d="100"/>
        </p:scale>
        <p:origin x="5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D8ADF-2199-49F2-A706-32AB6404D93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ED754-9DD9-4708-AB36-065EEA64AD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0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ED754-9DD9-4708-AB36-065EEA64ADD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067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9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370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75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645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493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86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065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313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3843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227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FDD1270-550E-47E4-8695-609F71948D2B}" type="datetimeFigureOut">
              <a:rPr lang="es-AR" smtClean="0"/>
              <a:t>22/4/2020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1BF816-75B8-4AA1-B9CD-EF319EDFC1B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732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/>
          <p:nvPr userDrawn="1"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8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9" name="Group 6"/>
          <p:cNvGrpSpPr/>
          <p:nvPr userDrawn="1"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10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1" name="Group 4"/>
          <p:cNvGrpSpPr/>
          <p:nvPr userDrawn="1"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12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</p:spTree>
    <p:extLst>
      <p:ext uri="{BB962C8B-B14F-4D97-AF65-F5344CB8AC3E}">
        <p14:creationId xmlns:p14="http://schemas.microsoft.com/office/powerpoint/2010/main" val="13900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uo.google.com/abou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suite.google.com/intl/es-419_ar/pricing.html" TargetMode="External"/><Relationship Id="rId2" Type="http://schemas.openxmlformats.org/officeDocument/2006/relationships/hyperlink" Target="https://support.google.com/vault/answer/2462365?hl=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s://hangouts.google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housepart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skype.com/es/international-calls" TargetMode="External"/><Relationship Id="rId2" Type="http://schemas.openxmlformats.org/officeDocument/2006/relationships/hyperlink" Target="https://www.skype.com/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jit.s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meet.jit.s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bluejeans.com/es" TargetMode="External"/><Relationship Id="rId2" Type="http://schemas.openxmlformats.org/officeDocument/2006/relationships/hyperlink" Target="https://www.bluejeans.com/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s-ar/microsoft-365/business/compare-more-office-365-for-business-plans" TargetMode="External"/><Relationship Id="rId2" Type="http://schemas.openxmlformats.org/officeDocument/2006/relationships/hyperlink" Target="https://www.microsoft.com/es-ar/microsoft-365/microsoft-teams/online-meeting-solu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ex.com.mx/contact-sales.html?TrackID=1003251&amp;hbxref=&amp;goid=mx_contact_sales" TargetMode="External"/><Relationship Id="rId2" Type="http://schemas.openxmlformats.org/officeDocument/2006/relationships/hyperlink" Target="https://www.webex.com/es/video-conferenc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s-ar/help/4028379/windows-10-how-to-use-remote-desktop" TargetMode="External"/><Relationship Id="rId2" Type="http://schemas.openxmlformats.org/officeDocument/2006/relationships/hyperlink" Target="https://support.google.com/chrome/answer/1649523?co=GENIE.Platform%3DDesktop&amp;hl=es-4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apple.com/es-mx/guide/mac-help/mh11851/mac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premocontrol.com/es/" TargetMode="External"/><Relationship Id="rId7" Type="http://schemas.openxmlformats.org/officeDocument/2006/relationships/hyperlink" Target="https://www.realvnc.com/es/connect/home/" TargetMode="External"/><Relationship Id="rId2" Type="http://schemas.openxmlformats.org/officeDocument/2006/relationships/hyperlink" Target="https://www.teamviewer.com/es-mx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ydesk.com/es" TargetMode="External"/><Relationship Id="rId5" Type="http://schemas.openxmlformats.org/officeDocument/2006/relationships/hyperlink" Target="https://www.iperiusremote.es/" TargetMode="External"/><Relationship Id="rId4" Type="http://schemas.openxmlformats.org/officeDocument/2006/relationships/hyperlink" Target="http://www.ammyy.com/en/index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s-la.facebook.com/messeng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line.me/es-MX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support.apple.com/es-mx/HT2043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5" name="CuadroTexto 4"/>
          <p:cNvSpPr txBox="1"/>
          <p:nvPr/>
        </p:nvSpPr>
        <p:spPr>
          <a:xfrm>
            <a:off x="793376" y="1707174"/>
            <a:ext cx="105309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s-AR" sz="3600" b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s-ES" sz="4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Videoconferencias </a:t>
            </a:r>
            <a:r>
              <a:rPr lang="es-ES" sz="44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acceso remoto para operar a </a:t>
            </a:r>
            <a:r>
              <a:rPr lang="es-ES" sz="4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distancia</a:t>
            </a:r>
            <a:endParaRPr lang="en-US" sz="4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621" y="41901"/>
            <a:ext cx="1883379" cy="1332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832" y="-352413"/>
            <a:ext cx="2412000" cy="2412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16" y="109136"/>
            <a:ext cx="2813131" cy="1151079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5675602" y="6007495"/>
            <a:ext cx="54911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es-AR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Lorena </a:t>
            </a:r>
            <a:r>
              <a:rPr lang="es-AR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Carballo @</a:t>
            </a:r>
            <a:r>
              <a:rPr lang="es-AR" sz="20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carballolore</a:t>
            </a:r>
            <a:endParaRPr lang="es-AR" sz="16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s hilos de Twitter, ¿una nueva disciplina literaria? - La piedra ..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95" t="2223" r="23900" b="-1958"/>
          <a:stretch/>
        </p:blipFill>
        <p:spPr bwMode="auto">
          <a:xfrm>
            <a:off x="10586029" y="5890081"/>
            <a:ext cx="738260" cy="78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Meet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uso </a:t>
            </a:r>
            <a:r>
              <a:rPr lang="es-ES" dirty="0"/>
              <a:t>de </a:t>
            </a:r>
            <a:r>
              <a:rPr lang="es-ES" dirty="0" err="1" smtClean="0"/>
              <a:t>Meet</a:t>
            </a:r>
            <a:r>
              <a:rPr lang="es-ES" dirty="0" smtClean="0"/>
              <a:t> fue pensado con </a:t>
            </a:r>
            <a:r>
              <a:rPr lang="es-ES" dirty="0"/>
              <a:t>fines de videoconferencia o </a:t>
            </a:r>
            <a:r>
              <a:rPr lang="es-ES" dirty="0" smtClean="0"/>
              <a:t>educativos.</a:t>
            </a:r>
            <a:endParaRPr lang="es-ES" dirty="0"/>
          </a:p>
          <a:p>
            <a:r>
              <a:rPr lang="es-ES" dirty="0" err="1"/>
              <a:t>Meet</a:t>
            </a:r>
            <a:r>
              <a:rPr lang="es-ES" dirty="0"/>
              <a:t> </a:t>
            </a:r>
            <a:r>
              <a:rPr lang="es-ES" dirty="0" smtClean="0"/>
              <a:t>está integrado </a:t>
            </a:r>
            <a:r>
              <a:rPr lang="es-ES" dirty="0"/>
              <a:t>en forma automática en </a:t>
            </a:r>
            <a:r>
              <a:rPr lang="es-ES" dirty="0" err="1"/>
              <a:t>Classroom</a:t>
            </a:r>
            <a:r>
              <a:rPr lang="es-ES" dirty="0"/>
              <a:t> en cuentas G Suite.</a:t>
            </a:r>
          </a:p>
          <a:p>
            <a:r>
              <a:rPr lang="es-ES" dirty="0"/>
              <a:t>Para activar en forma manual:</a:t>
            </a:r>
          </a:p>
          <a:p>
            <a:pPr lvl="1"/>
            <a:r>
              <a:rPr lang="es-ES" dirty="0"/>
              <a:t>Para activar la integración: ajustes de clase, </a:t>
            </a:r>
            <a:r>
              <a:rPr lang="es-ES" dirty="0" smtClean="0"/>
              <a:t>en </a:t>
            </a:r>
            <a:r>
              <a:rPr lang="es-ES" dirty="0" err="1" smtClean="0"/>
              <a:t>Meet</a:t>
            </a:r>
            <a:r>
              <a:rPr lang="es-ES" dirty="0" smtClean="0"/>
              <a:t> </a:t>
            </a:r>
            <a:r>
              <a:rPr lang="es-ES" dirty="0"/>
              <a:t>clic en generar enlace de </a:t>
            </a:r>
            <a:r>
              <a:rPr lang="es-ES" dirty="0" err="1"/>
              <a:t>Meet</a:t>
            </a:r>
            <a:r>
              <a:rPr lang="es-ES" dirty="0"/>
              <a:t> (se mostrará el enlace en páginas novedades y trabajo en </a:t>
            </a:r>
            <a:r>
              <a:rPr lang="es-ES" dirty="0" smtClean="0"/>
              <a:t>clase). </a:t>
            </a:r>
            <a:endParaRPr lang="es-ES" dirty="0"/>
          </a:p>
          <a:p>
            <a:pPr lvl="1"/>
            <a:r>
              <a:rPr lang="es-ES" dirty="0"/>
              <a:t>Se activará el spin visible para los alumnos. Se puede ocultar a los alumnos y copiar (o cambiar el enlace) para crear una publicación o mandar por email el enlace de acceso a la videoconferencia.</a:t>
            </a:r>
          </a:p>
          <a:p>
            <a:pPr lvl="1"/>
            <a:r>
              <a:rPr lang="es-ES" dirty="0"/>
              <a:t>Recordar guardar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5" name="Picture 2" descr="Google Meet - Apps en Google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7" y="365125"/>
            <a:ext cx="1299152" cy="129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Meet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Como </a:t>
            </a:r>
            <a:r>
              <a:rPr lang="es-ES" dirty="0"/>
              <a:t>se encuentra dentro del espacio </a:t>
            </a:r>
            <a:r>
              <a:rPr lang="es-ES" dirty="0" err="1"/>
              <a:t>Classroom</a:t>
            </a:r>
            <a:r>
              <a:rPr lang="es-ES" dirty="0"/>
              <a:t> ofrece la seguridad de acceso y controles que ya se definieron para los alumnos, docentes, personal directivo, padres, etcétera.</a:t>
            </a:r>
          </a:p>
          <a:p>
            <a:r>
              <a:rPr lang="es-ES" dirty="0"/>
              <a:t>Una de las actualizaciones es que todo usuario que acceda que no tenga cuenta del mismo dominio G Suite tendrá que ser aprobado por el profesor para poder acceder.</a:t>
            </a:r>
          </a:p>
          <a:p>
            <a:r>
              <a:rPr lang="es-ES" dirty="0"/>
              <a:t>Otra actualización para aumentar el nivel de seguridad es la imposibilidad de reutilización del enlace de reunión:</a:t>
            </a:r>
          </a:p>
          <a:p>
            <a:pPr lvl="1"/>
            <a:r>
              <a:rPr lang="es-ES" dirty="0"/>
              <a:t>1) El profesor debe ser el último en abandonar la reunión.</a:t>
            </a:r>
          </a:p>
          <a:p>
            <a:pPr lvl="1"/>
            <a:r>
              <a:rPr lang="es-ES" dirty="0"/>
              <a:t>2) Los alumnos no pueden acceder al enlace de la reunión cuando finaliza.</a:t>
            </a:r>
          </a:p>
          <a:p>
            <a:r>
              <a:rPr lang="es-ES" dirty="0"/>
              <a:t>Solamente el maestro puede silenciar o eliminar participantes de la reunión.</a:t>
            </a:r>
            <a:endParaRPr lang="es-ES" dirty="0" smtClean="0"/>
          </a:p>
        </p:txBody>
      </p:sp>
      <p:pic>
        <p:nvPicPr>
          <p:cNvPr id="12290" name="Picture 2" descr="Google Meet - Apps en Google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77" y="365125"/>
            <a:ext cx="1299152" cy="129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6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Google </a:t>
            </a:r>
            <a:r>
              <a:rPr lang="es-E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Duo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Aplicación gratuita.</a:t>
            </a:r>
          </a:p>
          <a:p>
            <a:r>
              <a:rPr lang="es-ES" dirty="0" smtClean="0"/>
              <a:t>Dispositivos</a:t>
            </a:r>
            <a:r>
              <a:rPr lang="es-ES" dirty="0"/>
              <a:t>: </a:t>
            </a:r>
            <a:r>
              <a:rPr lang="es-ES" dirty="0" err="1"/>
              <a:t>smartphones</a:t>
            </a:r>
            <a:r>
              <a:rPr lang="es-ES" dirty="0"/>
              <a:t>, </a:t>
            </a:r>
            <a:r>
              <a:rPr lang="es-ES" dirty="0" err="1"/>
              <a:t>tablets</a:t>
            </a:r>
            <a:r>
              <a:rPr lang="es-ES" dirty="0"/>
              <a:t> y </a:t>
            </a:r>
            <a:r>
              <a:rPr lang="es-ES" dirty="0" smtClean="0"/>
              <a:t>web.</a:t>
            </a:r>
          </a:p>
          <a:p>
            <a:r>
              <a:rPr lang="es-ES" dirty="0" smtClean="0"/>
              <a:t>Cifrado punta a punta.</a:t>
            </a:r>
          </a:p>
          <a:p>
            <a:r>
              <a:rPr lang="es-ES" dirty="0" err="1" smtClean="0"/>
              <a:t>Videollamadas</a:t>
            </a:r>
            <a:r>
              <a:rPr lang="es-ES" dirty="0" smtClean="0"/>
              <a:t> de hasta 12 integrantes.</a:t>
            </a:r>
            <a:endParaRPr lang="es-ES" dirty="0"/>
          </a:p>
          <a:p>
            <a:r>
              <a:rPr lang="es-ES" dirty="0"/>
              <a:t> Por </a:t>
            </a:r>
            <a:r>
              <a:rPr lang="es-ES" dirty="0" smtClean="0"/>
              <a:t>defecto </a:t>
            </a:r>
            <a:r>
              <a:rPr lang="es-ES" dirty="0"/>
              <a:t>la aplicación muestra la imagen que capta la cámara frontal </a:t>
            </a:r>
            <a:r>
              <a:rPr lang="es-ES" dirty="0" smtClean="0"/>
              <a:t>del celular, </a:t>
            </a:r>
            <a:r>
              <a:rPr lang="es-ES" dirty="0"/>
              <a:t>aunque durante la conferencia podrás enviar a tu interlocutor la imagen de la cámara trasera y </a:t>
            </a:r>
            <a:r>
              <a:rPr lang="es-ES" dirty="0" smtClean="0"/>
              <a:t>principal.</a:t>
            </a:r>
          </a:p>
        </p:txBody>
      </p:sp>
      <p:pic>
        <p:nvPicPr>
          <p:cNvPr id="1028" name="Picture 4" descr="Google Duo: videollamadas de alta calidad - Aplicaciones en Googl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307" y="365125"/>
            <a:ext cx="1734348" cy="173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Google </a:t>
            </a:r>
            <a:r>
              <a:rPr lang="es-E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Duo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</a:t>
            </a:r>
            <a:r>
              <a:rPr lang="es-ES" dirty="0"/>
              <a:t>crear un grupo:</a:t>
            </a:r>
          </a:p>
          <a:p>
            <a:pPr lvl="1"/>
            <a:r>
              <a:rPr lang="es-ES" dirty="0"/>
              <a:t>En tu teléfono Android, abre la aplicación </a:t>
            </a:r>
            <a:r>
              <a:rPr lang="es-ES" dirty="0" err="1"/>
              <a:t>Duo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Desliza el dedo hacia arriba en la pantalla.</a:t>
            </a:r>
          </a:p>
          <a:p>
            <a:pPr lvl="1"/>
            <a:r>
              <a:rPr lang="es-ES" dirty="0"/>
              <a:t>Toca Crear grupo.</a:t>
            </a:r>
          </a:p>
          <a:p>
            <a:pPr lvl="1"/>
            <a:r>
              <a:rPr lang="es-ES" dirty="0"/>
              <a:t>Elige a los contactos que quieras.</a:t>
            </a:r>
          </a:p>
          <a:p>
            <a:pPr lvl="1"/>
            <a:r>
              <a:rPr lang="es-ES" dirty="0"/>
              <a:t>Toca </a:t>
            </a:r>
            <a:r>
              <a:rPr lang="es-ES" dirty="0" err="1" smtClean="0"/>
              <a:t>Videollamada</a:t>
            </a:r>
            <a:r>
              <a:rPr lang="es-ES" dirty="0" smtClean="0"/>
              <a:t>.</a:t>
            </a:r>
            <a:endParaRPr lang="es-ES" dirty="0"/>
          </a:p>
          <a:p>
            <a:pPr lvl="1"/>
            <a:r>
              <a:rPr lang="es-ES" dirty="0"/>
              <a:t>Opcional: Cuando finalice la llamada, puedes asignar un nombre al grupo. Introduce un nombre y toca Guardar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https://duo.google.com/about/</a:t>
            </a:r>
            <a:endParaRPr lang="en-US" dirty="0"/>
          </a:p>
        </p:txBody>
      </p:sp>
      <p:pic>
        <p:nvPicPr>
          <p:cNvPr id="1028" name="Picture 4" descr="Google Duo: videollamadas de alta calidad - Aplicaciones en Googl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307" y="365125"/>
            <a:ext cx="1734348" cy="173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0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Google Hangouts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Integrado a Gmail.</a:t>
            </a:r>
          </a:p>
          <a:p>
            <a:r>
              <a:rPr lang="es-ES" dirty="0" smtClean="0"/>
              <a:t>Dispositivos: celular, </a:t>
            </a:r>
            <a:r>
              <a:rPr lang="es-ES" dirty="0" err="1" smtClean="0"/>
              <a:t>tablets</a:t>
            </a:r>
            <a:r>
              <a:rPr lang="es-ES" dirty="0" smtClean="0"/>
              <a:t> y escritorio.</a:t>
            </a:r>
          </a:p>
          <a:p>
            <a:r>
              <a:rPr lang="es-ES" dirty="0" err="1" smtClean="0"/>
              <a:t>Videollamadas</a:t>
            </a:r>
            <a:r>
              <a:rPr lang="es-ES" dirty="0" smtClean="0"/>
              <a:t> donde pueden participar:</a:t>
            </a:r>
          </a:p>
          <a:p>
            <a:pPr lvl="1"/>
            <a:r>
              <a:rPr lang="es-ES" dirty="0" smtClean="0"/>
              <a:t>Hasta 10 personas con cuenta Gmail o G Suite Basic.</a:t>
            </a:r>
          </a:p>
          <a:p>
            <a:pPr lvl="1"/>
            <a:r>
              <a:rPr lang="es-ES" dirty="0" smtClean="0"/>
              <a:t>Hasta 25 personas con cuentas G Business y centros educativos.</a:t>
            </a:r>
          </a:p>
          <a:p>
            <a:r>
              <a:rPr lang="es-ES" dirty="0" smtClean="0"/>
              <a:t>Instalar </a:t>
            </a:r>
            <a:r>
              <a:rPr lang="es-ES" dirty="0" err="1" smtClean="0"/>
              <a:t>Hangout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Abrir </a:t>
            </a:r>
            <a:r>
              <a:rPr lang="es-ES" dirty="0"/>
              <a:t>el navegador Chrome </a:t>
            </a:r>
            <a:r>
              <a:rPr lang="es-ES" dirty="0" smtClean="0"/>
              <a:t>en Chrome </a:t>
            </a:r>
            <a:r>
              <a:rPr lang="es-ES" dirty="0"/>
              <a:t>OS o Windows.</a:t>
            </a:r>
          </a:p>
          <a:p>
            <a:pPr lvl="1"/>
            <a:r>
              <a:rPr lang="es-ES" dirty="0" smtClean="0"/>
              <a:t>Ir </a:t>
            </a:r>
            <a:r>
              <a:rPr lang="es-ES" dirty="0"/>
              <a:t>a la aplicación </a:t>
            </a:r>
            <a:r>
              <a:rPr lang="es-ES" dirty="0" err="1"/>
              <a:t>Hangouts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Hacer </a:t>
            </a:r>
            <a:r>
              <a:rPr lang="es-ES" dirty="0"/>
              <a:t>clic en + Gratis.</a:t>
            </a:r>
          </a:p>
          <a:p>
            <a:pPr lvl="1"/>
            <a:r>
              <a:rPr lang="es-ES" dirty="0" smtClean="0"/>
              <a:t>Hacer </a:t>
            </a:r>
            <a:r>
              <a:rPr lang="es-ES" dirty="0"/>
              <a:t>clic en Añadir.</a:t>
            </a:r>
          </a:p>
          <a:p>
            <a:pPr lvl="1"/>
            <a:r>
              <a:rPr lang="es-ES" dirty="0" smtClean="0"/>
              <a:t>Seguir las </a:t>
            </a:r>
            <a:r>
              <a:rPr lang="es-ES" dirty="0"/>
              <a:t>instrucciones que aparecen en pantalla</a:t>
            </a:r>
            <a:r>
              <a:rPr lang="es-ES" dirty="0" smtClean="0"/>
              <a:t>.</a:t>
            </a:r>
          </a:p>
        </p:txBody>
      </p:sp>
      <p:pic>
        <p:nvPicPr>
          <p:cNvPr id="3074" name="Picture 2" descr="Hangouts - Wikipedia, la enciclopedia lib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45" y="365125"/>
            <a:ext cx="1288473" cy="14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3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Google Hangouts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Seguridad:</a:t>
            </a:r>
          </a:p>
          <a:p>
            <a:pPr lvl="1"/>
            <a:r>
              <a:rPr lang="es-ES" dirty="0"/>
              <a:t>Administración de dispositivos móviles, inicio de sesión único, autenticación de dos factores, configuración de administrador, cumplimiento y conservaciones, búsquedas, exportaciones y retenciones de </a:t>
            </a:r>
            <a:r>
              <a:rPr lang="es-ES" dirty="0" err="1" smtClean="0"/>
              <a:t>Vault</a:t>
            </a:r>
            <a:r>
              <a:rPr lang="es-ES" dirty="0" smtClean="0"/>
              <a:t> (más información de Google </a:t>
            </a:r>
            <a:r>
              <a:rPr lang="es-ES" dirty="0" err="1" smtClean="0"/>
              <a:t>Vault</a:t>
            </a:r>
            <a:r>
              <a:rPr lang="es-ES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support.google.com/vault/answer/2462365?hl=es</a:t>
            </a:r>
            <a:r>
              <a:rPr lang="en-US" dirty="0" smtClean="0"/>
              <a:t>)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Precios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gsuite.google.com/intl/es-419_ar/pricing.html</a:t>
            </a:r>
            <a:endParaRPr lang="en-US" dirty="0" smtClean="0"/>
          </a:p>
          <a:p>
            <a:r>
              <a:rPr lang="es-ES" dirty="0" smtClean="0"/>
              <a:t>Sitio </a:t>
            </a:r>
            <a:r>
              <a:rPr lang="en-US" dirty="0">
                <a:hlinkClick r:id="rId4"/>
              </a:rPr>
              <a:t>https://hangouts.google.com/</a:t>
            </a:r>
            <a:endParaRPr lang="en-US" dirty="0" smtClean="0"/>
          </a:p>
        </p:txBody>
      </p:sp>
      <p:pic>
        <p:nvPicPr>
          <p:cNvPr id="3074" name="Picture 2" descr="Hangouts - Wikipedia, la enciclopedia lib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45" y="365125"/>
            <a:ext cx="1288473" cy="14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Hangouts versus Google Duo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623456" y="1825625"/>
            <a:ext cx="3976253" cy="4351338"/>
          </a:xfrm>
        </p:spPr>
        <p:txBody>
          <a:bodyPr/>
          <a:lstStyle/>
          <a:p>
            <a:r>
              <a:rPr lang="es-ES" dirty="0"/>
              <a:t>Similitudes</a:t>
            </a:r>
          </a:p>
          <a:p>
            <a:pPr lvl="1"/>
            <a:r>
              <a:rPr lang="es-ES" dirty="0" smtClean="0"/>
              <a:t>Ambas </a:t>
            </a:r>
            <a:r>
              <a:rPr lang="es-ES" dirty="0"/>
              <a:t>permiten realizar </a:t>
            </a:r>
            <a:r>
              <a:rPr lang="es-ES" dirty="0" err="1"/>
              <a:t>videollamadas</a:t>
            </a:r>
            <a:r>
              <a:rPr lang="es-ES" dirty="0"/>
              <a:t>.</a:t>
            </a:r>
          </a:p>
          <a:p>
            <a:pPr lvl="1"/>
            <a:r>
              <a:rPr lang="es-ES" dirty="0" smtClean="0"/>
              <a:t>A </a:t>
            </a:r>
            <a:r>
              <a:rPr lang="es-ES" dirty="0"/>
              <a:t>través de ellas se puede chatear en lí­nea.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pueden descargar desde dispositivos iOS y Android.</a:t>
            </a:r>
          </a:p>
          <a:p>
            <a:pPr lvl="1"/>
            <a:r>
              <a:rPr lang="es-ES" dirty="0" smtClean="0"/>
              <a:t>Están </a:t>
            </a:r>
            <a:r>
              <a:rPr lang="es-ES" dirty="0"/>
              <a:t>disponible de forma gratuita.</a:t>
            </a:r>
          </a:p>
          <a:p>
            <a:pPr lvl="1"/>
            <a:r>
              <a:rPr lang="es-ES" dirty="0" smtClean="0"/>
              <a:t>Su </a:t>
            </a:r>
            <a:r>
              <a:rPr lang="es-ES" dirty="0"/>
              <a:t>diseño es intuitivo y de fácil manejo para todos los usuarios.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4364182" y="1825625"/>
            <a:ext cx="7730836" cy="4351338"/>
          </a:xfrm>
        </p:spPr>
        <p:txBody>
          <a:bodyPr/>
          <a:lstStyle/>
          <a:p>
            <a:r>
              <a:rPr lang="es-AR" dirty="0" smtClean="0"/>
              <a:t>Diferencias</a:t>
            </a:r>
          </a:p>
          <a:p>
            <a:pPr lvl="1"/>
            <a:r>
              <a:rPr lang="es-ES" sz="2200" dirty="0" err="1" smtClean="0"/>
              <a:t>Duo</a:t>
            </a:r>
            <a:r>
              <a:rPr lang="es-ES" sz="2200" dirty="0" smtClean="0"/>
              <a:t> </a:t>
            </a:r>
            <a:r>
              <a:rPr lang="es-ES" sz="2200" dirty="0"/>
              <a:t>cuenta con una mejor calidad de video.</a:t>
            </a:r>
          </a:p>
          <a:p>
            <a:pPr lvl="1"/>
            <a:r>
              <a:rPr lang="es-ES" sz="2200" dirty="0" err="1" smtClean="0"/>
              <a:t>Hangouts</a:t>
            </a:r>
            <a:r>
              <a:rPr lang="es-ES" sz="2200" dirty="0" smtClean="0"/>
              <a:t> </a:t>
            </a:r>
            <a:r>
              <a:rPr lang="es-ES" sz="2200" dirty="0"/>
              <a:t>permite llamadas grupales; Google </a:t>
            </a:r>
            <a:r>
              <a:rPr lang="es-ES" sz="2200" dirty="0" err="1"/>
              <a:t>Duo</a:t>
            </a:r>
            <a:r>
              <a:rPr lang="es-ES" sz="2200" dirty="0"/>
              <a:t> hasta 8.</a:t>
            </a:r>
          </a:p>
          <a:p>
            <a:pPr lvl="1"/>
            <a:r>
              <a:rPr lang="es-ES" sz="2200" dirty="0" smtClean="0"/>
              <a:t>Para </a:t>
            </a:r>
            <a:r>
              <a:rPr lang="es-ES" sz="2200" dirty="0"/>
              <a:t>proceder a la verificación, </a:t>
            </a:r>
            <a:r>
              <a:rPr lang="es-ES" sz="2200" dirty="0" err="1"/>
              <a:t>Duo</a:t>
            </a:r>
            <a:r>
              <a:rPr lang="es-ES" sz="2200" dirty="0"/>
              <a:t> utiliza el número telefónico del usuario, </a:t>
            </a:r>
            <a:r>
              <a:rPr lang="es-ES" sz="2200" dirty="0" err="1"/>
              <a:t>Hangouts</a:t>
            </a:r>
            <a:r>
              <a:rPr lang="es-ES" sz="2200" dirty="0"/>
              <a:t> utiliza Gmail para validar.</a:t>
            </a:r>
          </a:p>
          <a:p>
            <a:pPr lvl="1"/>
            <a:r>
              <a:rPr lang="es-ES" sz="2200" dirty="0" smtClean="0"/>
              <a:t>La </a:t>
            </a:r>
            <a:r>
              <a:rPr lang="es-ES" sz="2200" dirty="0"/>
              <a:t>opción </a:t>
            </a:r>
            <a:r>
              <a:rPr lang="es-ES" sz="2200" dirty="0" err="1"/>
              <a:t>Knock</a:t>
            </a:r>
            <a:r>
              <a:rPr lang="es-ES" sz="2200" dirty="0"/>
              <a:t> </a:t>
            </a:r>
            <a:r>
              <a:rPr lang="es-ES" sz="2200" dirty="0" err="1"/>
              <a:t>Knock</a:t>
            </a:r>
            <a:r>
              <a:rPr lang="es-ES" sz="2200" dirty="0"/>
              <a:t> (ver quién llama antes de responder) solo está disponible en Google </a:t>
            </a:r>
            <a:r>
              <a:rPr lang="es-ES" sz="2200" dirty="0" err="1"/>
              <a:t>Duo</a:t>
            </a:r>
            <a:r>
              <a:rPr lang="es-ES" sz="2200" dirty="0"/>
              <a:t>.</a:t>
            </a:r>
          </a:p>
          <a:p>
            <a:pPr lvl="1"/>
            <a:r>
              <a:rPr lang="es-ES" sz="2200" dirty="0" smtClean="0"/>
              <a:t>Con </a:t>
            </a:r>
            <a:r>
              <a:rPr lang="es-ES" sz="2200" dirty="0" err="1"/>
              <a:t>Hangouts</a:t>
            </a:r>
            <a:r>
              <a:rPr lang="es-ES" sz="2200" dirty="0"/>
              <a:t> se pueden hacer </a:t>
            </a:r>
            <a:r>
              <a:rPr lang="es-ES" sz="2200" dirty="0" err="1"/>
              <a:t>videollamadas</a:t>
            </a:r>
            <a:r>
              <a:rPr lang="es-ES" sz="2200" dirty="0"/>
              <a:t> desde la computadora; Google </a:t>
            </a:r>
            <a:r>
              <a:rPr lang="es-ES" sz="2200" dirty="0" err="1"/>
              <a:t>Duo</a:t>
            </a:r>
            <a:r>
              <a:rPr lang="es-ES" sz="2200" dirty="0"/>
              <a:t> desde varios dispositivos (</a:t>
            </a:r>
            <a:r>
              <a:rPr lang="es-ES" sz="2200" dirty="0" err="1"/>
              <a:t>smartphones</a:t>
            </a:r>
            <a:r>
              <a:rPr lang="es-ES" sz="2200" dirty="0"/>
              <a:t>, </a:t>
            </a:r>
            <a:r>
              <a:rPr lang="es-ES" sz="2200" dirty="0" err="1"/>
              <a:t>tablets</a:t>
            </a:r>
            <a:r>
              <a:rPr lang="es-ES" sz="2200" dirty="0"/>
              <a:t>, computadoras y pantallas inteligentes como la Google </a:t>
            </a:r>
            <a:r>
              <a:rPr lang="es-ES" sz="2200" dirty="0" err="1"/>
              <a:t>Nest</a:t>
            </a:r>
            <a:r>
              <a:rPr lang="es-ES" sz="2200" dirty="0"/>
              <a:t> </a:t>
            </a:r>
            <a:r>
              <a:rPr lang="es-ES" sz="2200" dirty="0" err="1"/>
              <a:t>Hub</a:t>
            </a:r>
            <a:r>
              <a:rPr lang="es-ES" sz="2200" dirty="0"/>
              <a:t> Max.).</a:t>
            </a:r>
          </a:p>
          <a:p>
            <a:pPr lvl="1"/>
            <a:r>
              <a:rPr lang="es-ES" sz="2200" dirty="0" smtClean="0"/>
              <a:t>Google </a:t>
            </a:r>
            <a:r>
              <a:rPr lang="es-ES" sz="2200" dirty="0" err="1"/>
              <a:t>Duo</a:t>
            </a:r>
            <a:r>
              <a:rPr lang="es-ES" sz="2200" dirty="0"/>
              <a:t> es una herramienta descargable a través de la App Store y Google Play; </a:t>
            </a:r>
            <a:r>
              <a:rPr lang="es-ES" sz="2200" dirty="0" err="1"/>
              <a:t>Hangouts</a:t>
            </a:r>
            <a:r>
              <a:rPr lang="es-ES" sz="2200" dirty="0"/>
              <a:t> se puede disfrutar de forma online y también desde la aplicación móvil.</a:t>
            </a:r>
            <a:endParaRPr lang="en-US" sz="2200" dirty="0"/>
          </a:p>
        </p:txBody>
      </p:sp>
      <p:pic>
        <p:nvPicPr>
          <p:cNvPr id="11" name="Picture 4" descr="Google Duo: videollamadas de alta calidad - Aplicaciones en Googl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797" y="160732"/>
            <a:ext cx="1734348" cy="173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angouts - Wikipedia, la enciclopedia lib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45" y="365125"/>
            <a:ext cx="1288473" cy="149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9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Houseparty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Videoconferencia </a:t>
            </a:r>
            <a:r>
              <a:rPr lang="es-ES" sz="2400" dirty="0"/>
              <a:t>grupal permite realizar videoconferencias de hasta 8 personas en forma gratuita.</a:t>
            </a:r>
          </a:p>
          <a:p>
            <a:r>
              <a:rPr lang="es-ES" sz="2400" dirty="0"/>
              <a:t>Muy utilizada por adolescentes.</a:t>
            </a:r>
          </a:p>
          <a:p>
            <a:r>
              <a:rPr lang="es-ES" sz="2400" dirty="0"/>
              <a:t>La aplicación disponible de forma gratuita para </a:t>
            </a:r>
            <a:r>
              <a:rPr lang="es-ES" sz="2400" dirty="0" err="1"/>
              <a:t>MacOS</a:t>
            </a:r>
            <a:r>
              <a:rPr lang="es-ES" sz="2400" dirty="0"/>
              <a:t>, Chrome, IOS y Android, permite realizar </a:t>
            </a:r>
            <a:r>
              <a:rPr lang="es-ES" sz="2400" dirty="0" err="1"/>
              <a:t>videollamadas</a:t>
            </a:r>
            <a:r>
              <a:rPr lang="es-ES" sz="2400" dirty="0"/>
              <a:t> de hasta ocho participantes. Su diferencial es que tiene juegos similares al Quién es Quién o </a:t>
            </a:r>
            <a:r>
              <a:rPr lang="es-ES" sz="2400" dirty="0" err="1"/>
              <a:t>Pictionary</a:t>
            </a:r>
            <a:r>
              <a:rPr lang="es-ES" sz="2400" dirty="0"/>
              <a:t>. Mientras </a:t>
            </a:r>
            <a:r>
              <a:rPr lang="es-ES" sz="2400" dirty="0" smtClean="0"/>
              <a:t>dure la </a:t>
            </a:r>
            <a:r>
              <a:rPr lang="es-ES" sz="2400" dirty="0"/>
              <a:t>videoconferencia, hay un ícono de dados en la pantalla </a:t>
            </a:r>
            <a:r>
              <a:rPr lang="es-ES" sz="2400" dirty="0" smtClean="0"/>
              <a:t>que permite acceder a los juegos.</a:t>
            </a:r>
            <a:endParaRPr lang="es-ES" sz="2400" dirty="0"/>
          </a:p>
          <a:p>
            <a:r>
              <a:rPr lang="es-ES" sz="2400" dirty="0"/>
              <a:t>Es necesario registrarse, se solicitará acceso a contactos del teléfono, Facebook y Snapchat. Conecta amigos que usen esa app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Sitio </a:t>
            </a:r>
            <a:r>
              <a:rPr lang="es-ES" sz="2400" dirty="0">
                <a:hlinkClick r:id="rId2"/>
              </a:rPr>
              <a:t>https://houseparty.com</a:t>
            </a:r>
            <a:r>
              <a:rPr lang="es-ES" sz="2000" dirty="0" smtClean="0">
                <a:hlinkClick r:id="rId2"/>
              </a:rPr>
              <a:t>/</a:t>
            </a:r>
            <a:r>
              <a:rPr lang="es-ES" sz="2000" dirty="0" smtClean="0"/>
              <a:t> </a:t>
            </a:r>
          </a:p>
        </p:txBody>
      </p:sp>
      <p:pic>
        <p:nvPicPr>
          <p:cNvPr id="14338" name="Picture 2" descr="Cómo se Bloquea a otra Persona en HouseParty | Mira Cómo Se Hac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3" t="12661" r="30169" b="10923"/>
          <a:stretch/>
        </p:blipFill>
        <p:spPr bwMode="auto">
          <a:xfrm>
            <a:off x="9017306" y="357476"/>
            <a:ext cx="1542036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8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Videoconferencias </a:t>
            </a:r>
            <a:r>
              <a:rPr lang="es-E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– Espacios de teletrabajo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Ofrecen espacios integrados para facilitar y potencial el teletrabajo.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Skype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Permite:</a:t>
            </a:r>
          </a:p>
          <a:p>
            <a:pPr lvl="1"/>
            <a:r>
              <a:rPr lang="es-ES" dirty="0" smtClean="0"/>
              <a:t>Realizar </a:t>
            </a:r>
            <a:r>
              <a:rPr lang="es-ES" dirty="0" err="1" smtClean="0"/>
              <a:t>videollamadas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Compartir la pantalla.</a:t>
            </a:r>
          </a:p>
          <a:p>
            <a:pPr lvl="1"/>
            <a:r>
              <a:rPr lang="es-ES" dirty="0" smtClean="0"/>
              <a:t>Se puede grabar la </a:t>
            </a:r>
            <a:r>
              <a:rPr lang="es-ES" dirty="0" err="1" smtClean="0"/>
              <a:t>videollamada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Link invitación para que accedan personas sin Skype.</a:t>
            </a:r>
          </a:p>
          <a:p>
            <a:pPr lvl="1"/>
            <a:r>
              <a:rPr lang="es-ES" dirty="0" smtClean="0"/>
              <a:t>Fondo borroso.</a:t>
            </a:r>
          </a:p>
          <a:p>
            <a:pPr lvl="1"/>
            <a:r>
              <a:rPr lang="es-ES" dirty="0" smtClean="0"/>
              <a:t>Video a pantalla completa.</a:t>
            </a:r>
          </a:p>
          <a:p>
            <a:pPr lvl="1"/>
            <a:r>
              <a:rPr lang="es-ES" dirty="0" smtClean="0"/>
              <a:t>Llamadas a teléfonos.</a:t>
            </a:r>
          </a:p>
          <a:p>
            <a:pPr lvl="1"/>
            <a:r>
              <a:rPr lang="es-ES" dirty="0" smtClean="0"/>
              <a:t>Llamar la atención con @.</a:t>
            </a:r>
          </a:p>
          <a:p>
            <a:pPr lvl="1"/>
            <a:r>
              <a:rPr lang="es-ES" dirty="0" smtClean="0"/>
              <a:t>Chat.</a:t>
            </a:r>
          </a:p>
          <a:p>
            <a:pPr lvl="1"/>
            <a:r>
              <a:rPr lang="es-ES" dirty="0" smtClean="0"/>
              <a:t>Múltiples dispositivos: escritorio, celular, tableta, web, Xbox, Alexa (</a:t>
            </a:r>
            <a:r>
              <a:rPr lang="es-ES" dirty="0"/>
              <a:t>asistente virtual desarrollado por </a:t>
            </a:r>
            <a:r>
              <a:rPr lang="es-ES" dirty="0" smtClean="0"/>
              <a:t>Amazon, </a:t>
            </a:r>
            <a:r>
              <a:rPr lang="es-ES" dirty="0" err="1" smtClean="0"/>
              <a:t>ej</a:t>
            </a:r>
            <a:r>
              <a:rPr lang="es-ES" dirty="0" smtClean="0"/>
              <a:t> altavoz inteligente, controlar dispositivos).</a:t>
            </a:r>
          </a:p>
        </p:txBody>
      </p:sp>
      <p:pic>
        <p:nvPicPr>
          <p:cNvPr id="2050" name="Picture 2" descr="Herramienta: Skype » Recursos educativos digita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64" y="781380"/>
            <a:ext cx="2481406" cy="251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Temario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838200" y="997528"/>
            <a:ext cx="10515600" cy="5179436"/>
          </a:xfrm>
        </p:spPr>
        <p:txBody>
          <a:bodyPr numCol="2"/>
          <a:lstStyle/>
          <a:p>
            <a:r>
              <a:rPr lang="es-ES" dirty="0" smtClean="0"/>
              <a:t>Seguridad</a:t>
            </a:r>
          </a:p>
          <a:p>
            <a:r>
              <a:rPr lang="es-ES" dirty="0" smtClean="0"/>
              <a:t>Videoconferencias:</a:t>
            </a:r>
          </a:p>
          <a:p>
            <a:pPr lvl="1"/>
            <a:r>
              <a:rPr lang="en-US" dirty="0" err="1" smtClean="0"/>
              <a:t>Pensadas</a:t>
            </a:r>
            <a:r>
              <a:rPr lang="en-US" dirty="0" smtClean="0"/>
              <a:t> para </a:t>
            </a:r>
            <a:r>
              <a:rPr lang="en-US" dirty="0" err="1" smtClean="0"/>
              <a:t>celulares</a:t>
            </a:r>
            <a:endParaRPr lang="en-US" dirty="0" smtClean="0"/>
          </a:p>
          <a:p>
            <a:pPr lvl="2"/>
            <a:r>
              <a:rPr lang="en-US" dirty="0" err="1" smtClean="0"/>
              <a:t>Whatsapp</a:t>
            </a:r>
            <a:endParaRPr lang="en-US" dirty="0"/>
          </a:p>
          <a:p>
            <a:pPr lvl="2"/>
            <a:r>
              <a:rPr lang="en-US" dirty="0"/>
              <a:t>Facebook Messenger</a:t>
            </a:r>
          </a:p>
          <a:p>
            <a:pPr lvl="2"/>
            <a:r>
              <a:rPr lang="en-US" dirty="0"/>
              <a:t>Line</a:t>
            </a:r>
          </a:p>
          <a:p>
            <a:pPr lvl="2"/>
            <a:r>
              <a:rPr lang="en-US" dirty="0"/>
              <a:t>FaceTime</a:t>
            </a:r>
          </a:p>
          <a:p>
            <a:pPr lvl="1"/>
            <a:r>
              <a:rPr lang="en-US" dirty="0" err="1" smtClean="0"/>
              <a:t>Entornos</a:t>
            </a:r>
            <a:endParaRPr lang="en-US" dirty="0" smtClean="0"/>
          </a:p>
          <a:p>
            <a:pPr lvl="2"/>
            <a:r>
              <a:rPr lang="en-US" dirty="0" smtClean="0"/>
              <a:t>Meet</a:t>
            </a:r>
            <a:endParaRPr lang="en-US" dirty="0"/>
          </a:p>
          <a:p>
            <a:pPr lvl="2"/>
            <a:r>
              <a:rPr lang="en-US" dirty="0"/>
              <a:t>Duo</a:t>
            </a:r>
          </a:p>
          <a:p>
            <a:pPr lvl="2"/>
            <a:r>
              <a:rPr lang="en-US" dirty="0"/>
              <a:t>Hangouts</a:t>
            </a:r>
          </a:p>
          <a:p>
            <a:pPr lvl="2"/>
            <a:r>
              <a:rPr lang="en-US" dirty="0" err="1" smtClean="0"/>
              <a:t>Houseparty</a:t>
            </a:r>
            <a:endParaRPr lang="en-US" dirty="0"/>
          </a:p>
          <a:p>
            <a:pPr lvl="1"/>
            <a:r>
              <a:rPr lang="en-US" dirty="0" err="1" smtClean="0"/>
              <a:t>Espacios</a:t>
            </a:r>
            <a:r>
              <a:rPr lang="en-US" dirty="0" smtClean="0"/>
              <a:t> </a:t>
            </a:r>
            <a:r>
              <a:rPr lang="en-US" dirty="0" err="1" smtClean="0"/>
              <a:t>teletrabajo</a:t>
            </a:r>
            <a:endParaRPr lang="en-US" dirty="0" smtClean="0"/>
          </a:p>
          <a:p>
            <a:pPr lvl="2"/>
            <a:r>
              <a:rPr lang="en-US" dirty="0"/>
              <a:t>Skype</a:t>
            </a:r>
          </a:p>
          <a:p>
            <a:pPr lvl="2"/>
            <a:r>
              <a:rPr lang="en-US" dirty="0" err="1" smtClean="0"/>
              <a:t>Jitsi</a:t>
            </a:r>
            <a:r>
              <a:rPr lang="en-US" dirty="0" smtClean="0"/>
              <a:t> </a:t>
            </a:r>
            <a:r>
              <a:rPr lang="en-US" dirty="0"/>
              <a:t>Meet</a:t>
            </a:r>
          </a:p>
          <a:p>
            <a:pPr lvl="2"/>
            <a:r>
              <a:rPr lang="en-US" dirty="0"/>
              <a:t>Blue Jeans</a:t>
            </a:r>
          </a:p>
          <a:p>
            <a:pPr lvl="2"/>
            <a:r>
              <a:rPr lang="en-US" dirty="0"/>
              <a:t>Teams</a:t>
            </a:r>
          </a:p>
          <a:p>
            <a:pPr lvl="2"/>
            <a:r>
              <a:rPr lang="en-US" dirty="0" err="1" smtClean="0"/>
              <a:t>Webex</a:t>
            </a:r>
            <a:endParaRPr lang="en-US" dirty="0"/>
          </a:p>
          <a:p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/>
              <a:t>Remoto</a:t>
            </a:r>
            <a:endParaRPr lang="en-US" dirty="0"/>
          </a:p>
          <a:p>
            <a:pPr lvl="1"/>
            <a:r>
              <a:rPr lang="en-US" dirty="0" err="1"/>
              <a:t>Escritorio</a:t>
            </a:r>
            <a:r>
              <a:rPr lang="en-US" dirty="0"/>
              <a:t> </a:t>
            </a:r>
            <a:r>
              <a:rPr lang="en-US" dirty="0" err="1"/>
              <a:t>remoto</a:t>
            </a:r>
            <a:endParaRPr lang="en-US" dirty="0"/>
          </a:p>
          <a:p>
            <a:pPr lvl="2"/>
            <a:r>
              <a:rPr lang="en-US" dirty="0"/>
              <a:t>Google Chrome </a:t>
            </a:r>
          </a:p>
          <a:p>
            <a:pPr lvl="2"/>
            <a:r>
              <a:rPr lang="en-US" dirty="0"/>
              <a:t>Windows</a:t>
            </a:r>
          </a:p>
          <a:p>
            <a:pPr lvl="2"/>
            <a:r>
              <a:rPr lang="en-US" dirty="0"/>
              <a:t>Apple</a:t>
            </a:r>
          </a:p>
          <a:p>
            <a:pPr lvl="1"/>
            <a:r>
              <a:rPr lang="en-US" dirty="0" err="1" smtClean="0"/>
              <a:t>Aplicaciones</a:t>
            </a:r>
            <a:r>
              <a:rPr lang="en-US" dirty="0" smtClean="0"/>
              <a:t> </a:t>
            </a:r>
            <a:r>
              <a:rPr lang="en-US" dirty="0" err="1" smtClean="0"/>
              <a:t>externas</a:t>
            </a:r>
            <a:endParaRPr lang="en-US" dirty="0"/>
          </a:p>
          <a:p>
            <a:pPr lvl="2"/>
            <a:r>
              <a:rPr lang="en-US" dirty="0" err="1"/>
              <a:t>Teamviewer</a:t>
            </a:r>
            <a:endParaRPr lang="en-US" dirty="0"/>
          </a:p>
          <a:p>
            <a:pPr lvl="2"/>
            <a:r>
              <a:rPr lang="en-US" dirty="0" err="1"/>
              <a:t>SupRemo</a:t>
            </a:r>
            <a:endParaRPr lang="en-US" dirty="0"/>
          </a:p>
          <a:p>
            <a:pPr lvl="2"/>
            <a:r>
              <a:rPr lang="en-US" dirty="0" err="1"/>
              <a:t>Ammyy</a:t>
            </a:r>
            <a:r>
              <a:rPr lang="en-US" dirty="0"/>
              <a:t> Admin</a:t>
            </a:r>
          </a:p>
          <a:p>
            <a:pPr lvl="2"/>
            <a:r>
              <a:rPr lang="en-US" dirty="0" err="1"/>
              <a:t>Iperius</a:t>
            </a:r>
            <a:r>
              <a:rPr lang="en-US" dirty="0"/>
              <a:t> remote</a:t>
            </a:r>
          </a:p>
          <a:p>
            <a:pPr lvl="2"/>
            <a:r>
              <a:rPr lang="en-US" dirty="0" err="1"/>
              <a:t>AnyDesk</a:t>
            </a:r>
            <a:endParaRPr lang="en-US" dirty="0"/>
          </a:p>
          <a:p>
            <a:pPr lvl="2"/>
            <a:r>
              <a:rPr lang="en-US" dirty="0"/>
              <a:t>VNC Connect</a:t>
            </a:r>
          </a:p>
        </p:txBody>
      </p:sp>
    </p:spTree>
    <p:extLst>
      <p:ext uri="{BB962C8B-B14F-4D97-AF65-F5344CB8AC3E}">
        <p14:creationId xmlns:p14="http://schemas.microsoft.com/office/powerpoint/2010/main" val="23106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Skype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Opción gratuita:</a:t>
            </a:r>
          </a:p>
          <a:p>
            <a:pPr lvl="1"/>
            <a:r>
              <a:rPr lang="es-ES" dirty="0" err="1" smtClean="0"/>
              <a:t>Videollamadas</a:t>
            </a:r>
            <a:r>
              <a:rPr lang="es-ES" dirty="0" smtClean="0"/>
              <a:t> grupales de hasta 50 personas.</a:t>
            </a:r>
          </a:p>
          <a:p>
            <a:pPr lvl="1"/>
            <a:r>
              <a:rPr lang="es-ES" dirty="0" smtClean="0"/>
              <a:t>Compartir audio hasta 25 en simultáneo.</a:t>
            </a:r>
          </a:p>
          <a:p>
            <a:r>
              <a:rPr lang="es-ES" dirty="0" smtClean="0"/>
              <a:t>Opción paga (</a:t>
            </a:r>
            <a:r>
              <a:rPr lang="es-ES" dirty="0"/>
              <a:t>Skype </a:t>
            </a:r>
            <a:r>
              <a:rPr lang="es-ES" dirty="0" smtClean="0"/>
              <a:t>empresarial):</a:t>
            </a:r>
          </a:p>
          <a:p>
            <a:pPr lvl="1"/>
            <a:r>
              <a:rPr lang="es-ES" dirty="0" smtClean="0"/>
              <a:t>Acciones concurrentes hasta 250 personas.</a:t>
            </a:r>
          </a:p>
          <a:p>
            <a:pPr lvl="1"/>
            <a:r>
              <a:rPr lang="es-ES" dirty="0" smtClean="0"/>
              <a:t>Permite agregar </a:t>
            </a:r>
            <a:r>
              <a:rPr lang="es-ES" dirty="0"/>
              <a:t>hasta 250 personas a tus reuniones en línea, </a:t>
            </a:r>
            <a:r>
              <a:rPr lang="es-ES" dirty="0" smtClean="0"/>
              <a:t>ofrece </a:t>
            </a:r>
            <a:r>
              <a:rPr lang="es-ES" dirty="0"/>
              <a:t>una seguridad de nivel empresarial, </a:t>
            </a:r>
            <a:r>
              <a:rPr lang="es-ES" dirty="0" smtClean="0"/>
              <a:t>permite </a:t>
            </a:r>
            <a:r>
              <a:rPr lang="es-ES" dirty="0"/>
              <a:t>administrar las cuentas de empleados y está integrado en </a:t>
            </a:r>
            <a:r>
              <a:rPr lang="es-ES" dirty="0" smtClean="0"/>
              <a:t>las </a:t>
            </a:r>
            <a:r>
              <a:rPr lang="es-ES" dirty="0"/>
              <a:t>aplicaciones Office. Cuesta 2 $ (dólares) al mes por usuario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https://www.skype.com/es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s-ES" dirty="0" smtClean="0"/>
              <a:t>Tarifas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secure.skype.com/es/international-calls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s-ES" dirty="0"/>
              <a:t>Ofrece sistema de minutos para hablar a teléfonos fijos o celulares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2050" name="Picture 2" descr="Herramienta: Skype » Recursos educativos digital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64" y="781380"/>
            <a:ext cx="2481406" cy="251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1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Jitsi</a:t>
            </a:r>
            <a:r>
              <a:rPr lang="en-U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Meet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Sitio </a:t>
            </a:r>
            <a:r>
              <a:rPr lang="en-US" sz="2400" dirty="0">
                <a:hlinkClick r:id="rId3"/>
              </a:rPr>
              <a:t>https://meet.jit.si</a:t>
            </a:r>
            <a:r>
              <a:rPr lang="en-US" sz="2400" dirty="0" smtClean="0">
                <a:hlinkClick r:id="rId3"/>
              </a:rPr>
              <a:t>/</a:t>
            </a:r>
            <a:endParaRPr lang="es-ES" sz="2400" dirty="0" smtClean="0"/>
          </a:p>
          <a:p>
            <a:r>
              <a:rPr lang="es-ES" sz="2400" dirty="0" smtClean="0"/>
              <a:t>Aplicación </a:t>
            </a:r>
            <a:r>
              <a:rPr lang="es-ES" sz="2400" dirty="0"/>
              <a:t>de videoconferencia (</a:t>
            </a:r>
            <a:r>
              <a:rPr lang="es-ES" sz="2400" dirty="0" err="1"/>
              <a:t>VoIP</a:t>
            </a:r>
            <a:r>
              <a:rPr lang="es-ES" sz="2400" dirty="0"/>
              <a:t> y mensajería instantánea).</a:t>
            </a:r>
          </a:p>
          <a:p>
            <a:r>
              <a:rPr lang="es-ES" sz="2400" dirty="0"/>
              <a:t>Aplicaciones nativas para iOS, Android, soporte para Windows, Linux y Mac OS en la web</a:t>
            </a:r>
            <a:r>
              <a:rPr lang="es-ES" sz="2400" dirty="0" smtClean="0"/>
              <a:t>.</a:t>
            </a:r>
          </a:p>
          <a:p>
            <a:r>
              <a:rPr lang="es-ES" sz="2400" dirty="0" err="1" smtClean="0"/>
              <a:t>Videollamadas</a:t>
            </a:r>
            <a:r>
              <a:rPr lang="es-ES" sz="2400" dirty="0" smtClean="0"/>
              <a:t> grupales sin límite de usuarios.</a:t>
            </a:r>
            <a:endParaRPr lang="es-ES" sz="2400" dirty="0"/>
          </a:p>
          <a:p>
            <a:r>
              <a:rPr lang="es-ES" sz="2400" dirty="0"/>
              <a:t>Software libre y código abierto.</a:t>
            </a:r>
          </a:p>
          <a:p>
            <a:r>
              <a:rPr lang="es-ES" sz="2400" dirty="0"/>
              <a:t>Se puede usar dentro de redes locales (</a:t>
            </a:r>
            <a:r>
              <a:rPr lang="es-ES" sz="2400" dirty="0" smtClean="0"/>
              <a:t>con IPv6 </a:t>
            </a:r>
            <a:r>
              <a:rPr lang="es-ES" sz="2400" dirty="0"/>
              <a:t>accediendo mediante túnel-corredor).</a:t>
            </a:r>
          </a:p>
          <a:p>
            <a:r>
              <a:rPr lang="es-ES" sz="2400" dirty="0" err="1"/>
              <a:t>Streaming</a:t>
            </a:r>
            <a:r>
              <a:rPr lang="es-ES" sz="2400" dirty="0"/>
              <a:t> de escritorio, cifrado de mensajes de mensajería, llamadas de conferencia, almacenamiento de contraseñas cifradas con contraseña maestra, transferencia de archivos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No requiere registrar email ni número de celular.</a:t>
            </a:r>
          </a:p>
        </p:txBody>
      </p:sp>
      <p:pic>
        <p:nvPicPr>
          <p:cNvPr id="6150" name="Picture 6" descr="Jitsi Meet en App Sto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021" y="337413"/>
            <a:ext cx="246742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4"/>
          <p:cNvGrpSpPr/>
          <p:nvPr/>
        </p:nvGrpSpPr>
        <p:grpSpPr>
          <a:xfrm rot="-10800000">
            <a:off x="10752000" y="0"/>
            <a:ext cx="1440000" cy="1440000"/>
            <a:chOff x="0" y="0"/>
            <a:chExt cx="6350000" cy="6339840"/>
          </a:xfrm>
          <a:solidFill>
            <a:srgbClr val="D3EAFA"/>
          </a:solidFill>
        </p:grpSpPr>
        <p:sp>
          <p:nvSpPr>
            <p:cNvPr id="17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0" name="Group 6"/>
          <p:cNvGrpSpPr/>
          <p:nvPr/>
        </p:nvGrpSpPr>
        <p:grpSpPr>
          <a:xfrm rot="5400000">
            <a:off x="11324289" y="565587"/>
            <a:ext cx="576000" cy="576000"/>
            <a:chOff x="0" y="0"/>
            <a:chExt cx="6350000" cy="6339840"/>
          </a:xfrm>
          <a:solidFill>
            <a:srgbClr val="447AB7"/>
          </a:solidFill>
        </p:grpSpPr>
        <p:sp>
          <p:nvSpPr>
            <p:cNvPr id="21" name="Freeform 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/>
          <p:cNvGrpSpPr/>
          <p:nvPr/>
        </p:nvGrpSpPr>
        <p:grpSpPr>
          <a:xfrm>
            <a:off x="11486" y="5419164"/>
            <a:ext cx="1440000" cy="1438835"/>
            <a:chOff x="0" y="0"/>
            <a:chExt cx="6350000" cy="6339840"/>
          </a:xfrm>
          <a:solidFill>
            <a:srgbClr val="D3EAFA"/>
          </a:solidFill>
        </p:grpSpPr>
        <p:sp>
          <p:nvSpPr>
            <p:cNvPr id="23" name="Freeform 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Jitsi</a:t>
            </a:r>
            <a:r>
              <a:rPr lang="en-U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Meet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38200" y="1522413"/>
            <a:ext cx="11062089" cy="4351338"/>
          </a:xfrm>
        </p:spPr>
        <p:txBody>
          <a:bodyPr/>
          <a:lstStyle/>
          <a:p>
            <a:r>
              <a:rPr lang="es-ES" sz="2400" dirty="0" smtClean="0"/>
              <a:t>Seguridad:</a:t>
            </a:r>
          </a:p>
          <a:p>
            <a:pPr lvl="1"/>
            <a:r>
              <a:rPr lang="es-ES" dirty="0" smtClean="0"/>
              <a:t>Cifrado de mensajes, no de extremo a extremo.</a:t>
            </a:r>
          </a:p>
          <a:p>
            <a:pPr lvl="1"/>
            <a:r>
              <a:rPr lang="es-ES" dirty="0" smtClean="0"/>
              <a:t>Se puede usar el servidor de </a:t>
            </a:r>
            <a:r>
              <a:rPr lang="es-ES" dirty="0" err="1" smtClean="0"/>
              <a:t>Jitsi</a:t>
            </a:r>
            <a:r>
              <a:rPr lang="es-ES" dirty="0" smtClean="0"/>
              <a:t> (podría des encriptar).</a:t>
            </a:r>
          </a:p>
          <a:p>
            <a:pPr lvl="1"/>
            <a:r>
              <a:rPr lang="es-ES" dirty="0" smtClean="0"/>
              <a:t>Se puede usar servidor propio (también puede ser tu propia computadora), hay que descargar un cliente desde la web </a:t>
            </a:r>
            <a:r>
              <a:rPr lang="es-ES" dirty="0" err="1" smtClean="0"/>
              <a:t>Jitsi</a:t>
            </a:r>
            <a:r>
              <a:rPr lang="es-ES" dirty="0" smtClean="0"/>
              <a:t>.</a:t>
            </a:r>
          </a:p>
          <a:p>
            <a:r>
              <a:rPr lang="es-ES" dirty="0" smtClean="0"/>
              <a:t>Para utilizarlo:</a:t>
            </a:r>
          </a:p>
          <a:p>
            <a:pPr lvl="1"/>
            <a:r>
              <a:rPr lang="es-ES" dirty="0" smtClean="0"/>
              <a:t>Ingresar en </a:t>
            </a:r>
            <a:r>
              <a:rPr lang="en-US" dirty="0">
                <a:hlinkClick r:id="rId2"/>
              </a:rPr>
              <a:t>https://meet.jit.si</a:t>
            </a:r>
            <a:r>
              <a:rPr lang="en-US" dirty="0" smtClean="0">
                <a:hlinkClick r:id="rId2"/>
              </a:rPr>
              <a:t>/</a:t>
            </a:r>
            <a:endParaRPr lang="es-ES" dirty="0" smtClean="0"/>
          </a:p>
          <a:p>
            <a:pPr lvl="1"/>
            <a:r>
              <a:rPr lang="es-ES" dirty="0" smtClean="0"/>
              <a:t>Colocar un nombre a la reunión.</a:t>
            </a:r>
          </a:p>
          <a:p>
            <a:pPr lvl="1"/>
            <a:r>
              <a:rPr lang="es-ES" dirty="0" smtClean="0"/>
              <a:t>Permitir el uso de micrófono y cámara.</a:t>
            </a:r>
          </a:p>
          <a:p>
            <a:pPr lvl="1"/>
            <a:r>
              <a:rPr lang="es-ES" dirty="0" smtClean="0"/>
              <a:t>Se recomienda agregar la extensión de Chrome para facilitar las interacciones posteriores, pero no es obligatorio.</a:t>
            </a:r>
          </a:p>
          <a:p>
            <a:pPr lvl="1"/>
            <a:r>
              <a:rPr lang="es-ES" dirty="0" smtClean="0"/>
              <a:t>Copiar el link de la reunión y compartirlo.</a:t>
            </a:r>
          </a:p>
          <a:p>
            <a:pPr lvl="1"/>
            <a:r>
              <a:rPr lang="es-ES" dirty="0" smtClean="0"/>
              <a:t>Se puede configurar una contraseña de acceso para aumentar la seguridad.</a:t>
            </a:r>
            <a:endParaRPr lang="en-US" dirty="0"/>
          </a:p>
        </p:txBody>
      </p:sp>
      <p:pic>
        <p:nvPicPr>
          <p:cNvPr id="6150" name="Picture 6" descr="Jitsi Meet en App Sto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021" y="337413"/>
            <a:ext cx="246742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7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Blue </a:t>
            </a:r>
            <a:r>
              <a:rPr lang="es-AR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Jeans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Sitio </a:t>
            </a:r>
            <a:r>
              <a:rPr lang="en-US" dirty="0">
                <a:hlinkClick r:id="rId2"/>
              </a:rPr>
              <a:t>https://www.bluejeans.com/es</a:t>
            </a:r>
            <a:endParaRPr lang="es-AR" dirty="0" smtClean="0"/>
          </a:p>
          <a:p>
            <a:r>
              <a:rPr lang="es-ES" dirty="0" smtClean="0"/>
              <a:t>Permite </a:t>
            </a:r>
            <a:r>
              <a:rPr lang="es-ES" dirty="0"/>
              <a:t>compartir archivos, pantalla y grabar la reunión.</a:t>
            </a:r>
          </a:p>
          <a:p>
            <a:r>
              <a:rPr lang="es-ES" dirty="0" err="1" smtClean="0"/>
              <a:t>Videollamadas</a:t>
            </a:r>
            <a:r>
              <a:rPr lang="es-ES" dirty="0" smtClean="0"/>
              <a:t>, control de escritorio. </a:t>
            </a:r>
            <a:endParaRPr lang="es-ES" dirty="0"/>
          </a:p>
          <a:p>
            <a:r>
              <a:rPr lang="es-ES" dirty="0" smtClean="0"/>
              <a:t>Seguridad:</a:t>
            </a:r>
          </a:p>
          <a:p>
            <a:pPr lvl="1"/>
            <a:r>
              <a:rPr lang="es-ES" dirty="0" smtClean="0"/>
              <a:t>ID de reunión aleatorizada y códigos de acceso de reunión</a:t>
            </a:r>
          </a:p>
          <a:p>
            <a:pPr lvl="1"/>
            <a:r>
              <a:rPr lang="es-ES" dirty="0" smtClean="0"/>
              <a:t>Bloqueo de reuniones y eliminación de participantes</a:t>
            </a:r>
          </a:p>
          <a:p>
            <a:pPr lvl="1"/>
            <a:r>
              <a:rPr lang="es-ES" dirty="0" smtClean="0"/>
              <a:t>Detección de fraude</a:t>
            </a:r>
          </a:p>
          <a:p>
            <a:pPr lvl="1"/>
            <a:r>
              <a:rPr lang="es-ES" dirty="0" smtClean="0"/>
              <a:t>Encriptación AES de 256 bits</a:t>
            </a:r>
          </a:p>
          <a:p>
            <a:r>
              <a:rPr lang="es-ES" dirty="0" smtClean="0"/>
              <a:t>Precios </a:t>
            </a:r>
            <a:r>
              <a:rPr lang="en-US" dirty="0" smtClean="0">
                <a:hlinkClick r:id="rId3"/>
              </a:rPr>
              <a:t>https://store.bluejeans.com/es</a:t>
            </a:r>
            <a:r>
              <a:rPr lang="en-US" dirty="0" smtClean="0"/>
              <a:t> (la </a:t>
            </a:r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del plan)</a:t>
            </a:r>
            <a:endParaRPr lang="en-US" dirty="0"/>
          </a:p>
        </p:txBody>
      </p:sp>
      <p:pic>
        <p:nvPicPr>
          <p:cNvPr id="8194" name="Picture 2" descr="BlueJeans Video Conferencing - Aplicaciones en Google Pl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57" y="77354"/>
            <a:ext cx="1540886" cy="154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5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Blue </a:t>
            </a:r>
            <a:r>
              <a:rPr lang="es-AR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Jeans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s-ES" dirty="0" smtClean="0"/>
              <a:t>Permite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Escritorio y uso compartido de aplicaciones</a:t>
            </a:r>
          </a:p>
          <a:p>
            <a:pPr lvl="1"/>
            <a:r>
              <a:rPr lang="es-ES" dirty="0"/>
              <a:t>Chat privado y grupal</a:t>
            </a:r>
          </a:p>
          <a:p>
            <a:pPr lvl="1"/>
            <a:r>
              <a:rPr lang="es-ES" dirty="0"/>
              <a:t>Control de escritorio remoto</a:t>
            </a:r>
          </a:p>
          <a:p>
            <a:pPr lvl="1"/>
            <a:r>
              <a:rPr lang="es-ES" dirty="0"/>
              <a:t>Pizarra blanca</a:t>
            </a:r>
          </a:p>
          <a:p>
            <a:pPr lvl="1"/>
            <a:r>
              <a:rPr lang="es-ES" dirty="0"/>
              <a:t>Anotación</a:t>
            </a:r>
          </a:p>
          <a:p>
            <a:pPr lvl="1"/>
            <a:r>
              <a:rPr lang="es-ES" dirty="0"/>
              <a:t>Sesiones de trabajo</a:t>
            </a:r>
          </a:p>
          <a:p>
            <a:pPr lvl="1"/>
            <a:r>
              <a:rPr lang="es-ES" dirty="0"/>
              <a:t>Dolby® </a:t>
            </a:r>
            <a:r>
              <a:rPr lang="es-ES" dirty="0" err="1"/>
              <a:t>Voice</a:t>
            </a:r>
            <a:r>
              <a:rPr lang="es-ES" dirty="0"/>
              <a:t> audio</a:t>
            </a:r>
          </a:p>
          <a:p>
            <a:pPr lvl="1"/>
            <a:r>
              <a:rPr lang="es-ES" dirty="0"/>
              <a:t>HD Video</a:t>
            </a:r>
          </a:p>
          <a:p>
            <a:pPr lvl="1"/>
            <a:r>
              <a:rPr lang="es-ES" dirty="0"/>
              <a:t>Panel interactivo de reuniones</a:t>
            </a:r>
          </a:p>
          <a:p>
            <a:pPr lvl="1"/>
            <a:r>
              <a:rPr lang="es-ES" dirty="0"/>
              <a:t>ID de reunión personal</a:t>
            </a:r>
          </a:p>
          <a:p>
            <a:pPr lvl="1"/>
            <a:r>
              <a:rPr lang="es-ES" dirty="0"/>
              <a:t>Outlook &amp; Google Calendar </a:t>
            </a:r>
            <a:r>
              <a:rPr lang="es-ES" dirty="0" err="1"/>
              <a:t>Integrations</a:t>
            </a:r>
            <a:endParaRPr lang="es-ES" dirty="0"/>
          </a:p>
          <a:p>
            <a:pPr lvl="1"/>
            <a:r>
              <a:rPr lang="es-ES" dirty="0" err="1"/>
              <a:t>Instant</a:t>
            </a:r>
            <a:r>
              <a:rPr lang="es-ES" dirty="0"/>
              <a:t> &amp; </a:t>
            </a:r>
            <a:r>
              <a:rPr lang="es-ES" dirty="0" err="1"/>
              <a:t>Scheduled</a:t>
            </a:r>
            <a:r>
              <a:rPr lang="es-ES" dirty="0"/>
              <a:t> Meetings</a:t>
            </a:r>
          </a:p>
          <a:p>
            <a:pPr lvl="1"/>
            <a:r>
              <a:rPr lang="es-ES" dirty="0"/>
              <a:t>Vista de altavoz activo</a:t>
            </a:r>
          </a:p>
          <a:p>
            <a:pPr lvl="1"/>
            <a:r>
              <a:rPr lang="es-ES" dirty="0"/>
              <a:t>Vista de la galería</a:t>
            </a:r>
          </a:p>
          <a:p>
            <a:pPr lvl="1"/>
            <a:r>
              <a:rPr lang="es-ES" dirty="0"/>
              <a:t>Anclaje de video</a:t>
            </a:r>
          </a:p>
          <a:p>
            <a:pPr lvl="1"/>
            <a:r>
              <a:rPr lang="es-ES" dirty="0"/>
              <a:t>Control deslizante de contenido</a:t>
            </a:r>
          </a:p>
          <a:p>
            <a:pPr lvl="1"/>
            <a:r>
              <a:rPr lang="es-ES" dirty="0"/>
              <a:t>Grabaciones de reuniones MP4 descargables</a:t>
            </a:r>
          </a:p>
          <a:p>
            <a:pPr lvl="1"/>
            <a:r>
              <a:rPr lang="es-ES" dirty="0"/>
              <a:t>Lo más destacado de la reunión</a:t>
            </a:r>
          </a:p>
          <a:p>
            <a:pPr lvl="1"/>
            <a:r>
              <a:rPr lang="es-ES" dirty="0"/>
              <a:t>Etiquetado de elementos de acción</a:t>
            </a:r>
          </a:p>
          <a:p>
            <a:pPr lvl="1"/>
            <a:r>
              <a:rPr lang="es-ES" dirty="0"/>
              <a:t>Resumen inteligente de </a:t>
            </a:r>
            <a:r>
              <a:rPr lang="es-ES" dirty="0" smtClean="0"/>
              <a:t>reuniones</a:t>
            </a:r>
            <a:endParaRPr lang="es-ES" dirty="0"/>
          </a:p>
        </p:txBody>
      </p:sp>
      <p:pic>
        <p:nvPicPr>
          <p:cNvPr id="8194" name="Picture 2" descr="BlueJeans Video Conferencing - Aplicaciones en Google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757" y="77354"/>
            <a:ext cx="1540886" cy="154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6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Microsoft </a:t>
            </a:r>
            <a:r>
              <a:rPr lang="es-E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Teams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www.microsoft.com/es-ar/microsoft-365/microsoft-teams/online-meeting-solutions</a:t>
            </a:r>
            <a:endParaRPr lang="en-US" dirty="0" smtClean="0"/>
          </a:p>
          <a:p>
            <a:r>
              <a:rPr lang="es-ES" sz="2800" dirty="0" smtClean="0"/>
              <a:t>Precios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www.microsoft.com/es-ar/microsoft-365/business/compare-more-office-365-for-business-plans</a:t>
            </a:r>
            <a:endParaRPr lang="en-US" dirty="0" smtClean="0"/>
          </a:p>
          <a:p>
            <a:r>
              <a:rPr lang="es-ES" sz="2800" dirty="0" smtClean="0"/>
              <a:t>Videoconferencias, espacios de trabajo compartido, archivos compartidos, seguridad basada en plataforma nube de Microsoft.</a:t>
            </a:r>
          </a:p>
          <a:p>
            <a:r>
              <a:rPr lang="es-ES" dirty="0" err="1"/>
              <a:t>Teams</a:t>
            </a:r>
            <a:r>
              <a:rPr lang="es-ES" dirty="0"/>
              <a:t> forma parte de Office 365, se integra con las aplicaciones ofimáticas de Microsoft. </a:t>
            </a:r>
            <a:endParaRPr lang="es-ES" dirty="0" smtClean="0"/>
          </a:p>
          <a:p>
            <a:r>
              <a:rPr lang="es-ES" dirty="0" smtClean="0"/>
              <a:t>También </a:t>
            </a:r>
            <a:r>
              <a:rPr lang="es-ES" dirty="0"/>
              <a:t>se integra con Skype </a:t>
            </a:r>
            <a:r>
              <a:rPr lang="es-ES" dirty="0" err="1"/>
              <a:t>for</a:t>
            </a:r>
            <a:r>
              <a:rPr lang="es-ES" dirty="0"/>
              <a:t> Business.</a:t>
            </a:r>
            <a:endParaRPr lang="en-US" sz="2800" dirty="0"/>
          </a:p>
        </p:txBody>
      </p:sp>
      <p:pic>
        <p:nvPicPr>
          <p:cNvPr id="9218" name="Picture 2" descr="Píldora para Usuarios de Office 365: iniciar videoconferencia con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23" b="24259"/>
          <a:stretch/>
        </p:blipFill>
        <p:spPr bwMode="auto">
          <a:xfrm>
            <a:off x="6570229" y="365125"/>
            <a:ext cx="3183371" cy="94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3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Webex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www.webex.com/es/video-conferencing.html</a:t>
            </a:r>
            <a:endParaRPr lang="en-US" dirty="0" smtClean="0"/>
          </a:p>
          <a:p>
            <a:r>
              <a:rPr lang="es-ES" sz="2800" dirty="0" smtClean="0"/>
              <a:t>Contacto para recibir presupuesto </a:t>
            </a:r>
            <a:r>
              <a:rPr lang="en-US" dirty="0">
                <a:hlinkClick r:id="rId3"/>
              </a:rPr>
              <a:t>https://www.webex.com.mx/contact-sales.html?TrackID=1003251&amp;hbxref=&amp;goid=mx_contact_sales</a:t>
            </a:r>
            <a:endParaRPr lang="en-US" dirty="0" smtClean="0"/>
          </a:p>
          <a:p>
            <a:r>
              <a:rPr lang="es-ES" sz="2800" dirty="0" smtClean="0"/>
              <a:t>Videoconferencias, espacios de trabajo compartido, archivos compartidos (editar en forma conjunta), compartir objetos del escritorio, audio protegido (sistema de telefonía segura en la nube), grabación de pantalla y compartir como “programa.</a:t>
            </a:r>
            <a:endParaRPr lang="es-ES" dirty="0" smtClean="0"/>
          </a:p>
          <a:p>
            <a:r>
              <a:rPr lang="es-ES" dirty="0" smtClean="0"/>
              <a:t>Dispositivos: celulares, </a:t>
            </a:r>
            <a:r>
              <a:rPr lang="es-ES" dirty="0" err="1" smtClean="0"/>
              <a:t>tablets</a:t>
            </a:r>
            <a:r>
              <a:rPr lang="es-ES" dirty="0" smtClean="0"/>
              <a:t>, escritorio.</a:t>
            </a:r>
          </a:p>
          <a:p>
            <a:r>
              <a:rPr lang="es-ES" sz="2800" dirty="0" smtClean="0"/>
              <a:t>Integración con apps para trabajos colaborativos (Drive por ejemplo).</a:t>
            </a:r>
            <a:endParaRPr lang="en-US" sz="2800" dirty="0"/>
          </a:p>
        </p:txBody>
      </p:sp>
      <p:pic>
        <p:nvPicPr>
          <p:cNvPr id="10242" name="Picture 2" descr="Servicio de videoconferencia Webex para la educación virtual 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739" y="230188"/>
            <a:ext cx="1340716" cy="134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1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Acceso Remoto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Escritorio remoto de Google Chrome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support.google.com/chrome/answer/1649523?co=GENIE.Platform%3DDesktop&amp;hl=es-419</a:t>
            </a:r>
            <a:endParaRPr lang="en-US" dirty="0" smtClean="0"/>
          </a:p>
          <a:p>
            <a:r>
              <a:rPr lang="en-US" dirty="0" err="1" smtClean="0"/>
              <a:t>Escritorio</a:t>
            </a:r>
            <a:r>
              <a:rPr lang="en-US" dirty="0" smtClean="0"/>
              <a:t> </a:t>
            </a:r>
            <a:r>
              <a:rPr lang="en-US" dirty="0" err="1"/>
              <a:t>remoto</a:t>
            </a:r>
            <a:r>
              <a:rPr lang="en-US" dirty="0"/>
              <a:t> de Windows </a:t>
            </a:r>
            <a:r>
              <a:rPr lang="en-US" dirty="0">
                <a:hlinkClick r:id="rId3"/>
              </a:rPr>
              <a:t>https://support.microsoft.com/es-ar/help/4028379/windows-10-how-to-use-remote-desktop</a:t>
            </a:r>
            <a:endParaRPr lang="en-US" dirty="0"/>
          </a:p>
          <a:p>
            <a:r>
              <a:rPr lang="en-US" dirty="0" smtClean="0"/>
              <a:t>Apple </a:t>
            </a:r>
            <a:r>
              <a:rPr lang="en-US" dirty="0"/>
              <a:t>Remote </a:t>
            </a:r>
            <a:r>
              <a:rPr lang="en-US" dirty="0" smtClean="0"/>
              <a:t>Desktop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support.apple.com/es-mx/guide/mac-help/mh11851/mac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02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Acceso Remoto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Teamviewer</a:t>
            </a:r>
            <a:r>
              <a:rPr lang="es-ES" dirty="0"/>
              <a:t> </a:t>
            </a:r>
            <a:r>
              <a:rPr lang="en-US" dirty="0">
                <a:hlinkClick r:id="rId2"/>
              </a:rPr>
              <a:t>https://www.teamviewer.com/es-mx/</a:t>
            </a:r>
            <a:endParaRPr lang="en-US" dirty="0"/>
          </a:p>
          <a:p>
            <a:r>
              <a:rPr lang="en-US" dirty="0" err="1" smtClean="0"/>
              <a:t>SupRemo</a:t>
            </a:r>
            <a:r>
              <a:rPr lang="en-US" dirty="0" smtClean="0"/>
              <a:t> </a:t>
            </a:r>
            <a:r>
              <a:rPr lang="en-US" dirty="0">
                <a:hlinkClick r:id="rId3"/>
              </a:rPr>
              <a:t>https://www.supremocontrol.com/es/</a:t>
            </a:r>
            <a:endParaRPr lang="en-US" dirty="0"/>
          </a:p>
          <a:p>
            <a:r>
              <a:rPr lang="en-US" dirty="0" err="1"/>
              <a:t>Ammyy</a:t>
            </a:r>
            <a:r>
              <a:rPr lang="en-US" dirty="0"/>
              <a:t> Admin </a:t>
            </a:r>
            <a:r>
              <a:rPr lang="en-US" dirty="0">
                <a:hlinkClick r:id="rId4"/>
              </a:rPr>
              <a:t>http://www.ammyy.com/en/index.html</a:t>
            </a:r>
            <a:endParaRPr lang="en-US" dirty="0"/>
          </a:p>
          <a:p>
            <a:r>
              <a:rPr lang="en-US" dirty="0" err="1" smtClean="0"/>
              <a:t>Iperius</a:t>
            </a:r>
            <a:r>
              <a:rPr lang="en-US" dirty="0" smtClean="0"/>
              <a:t> remote </a:t>
            </a:r>
            <a:r>
              <a:rPr lang="en-US" dirty="0">
                <a:hlinkClick r:id="rId5"/>
              </a:rPr>
              <a:t>https://www.iperiusremote.es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err="1" smtClean="0"/>
              <a:t>AnyDesk</a:t>
            </a:r>
            <a:r>
              <a:rPr lang="en-US" dirty="0" smtClean="0"/>
              <a:t>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anydesk.com/es</a:t>
            </a:r>
            <a:endParaRPr lang="en-US" dirty="0" smtClean="0"/>
          </a:p>
          <a:p>
            <a:r>
              <a:rPr lang="en-US" dirty="0"/>
              <a:t>VNC </a:t>
            </a:r>
            <a:r>
              <a:rPr lang="en-US" dirty="0" smtClean="0"/>
              <a:t>Connect </a:t>
            </a:r>
            <a:r>
              <a:rPr lang="en-US" dirty="0">
                <a:hlinkClick r:id="rId7"/>
              </a:rPr>
              <a:t>https://www.realvnc.com/es/connect/home/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21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8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¿Preguntas?</a:t>
            </a:r>
            <a:endParaRPr lang="en-US" sz="8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Se abre espacio de consultas por chat de Zoom.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Seguridad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Cifrado </a:t>
            </a:r>
            <a:r>
              <a:rPr lang="es-ES" dirty="0"/>
              <a:t>de extremo a </a:t>
            </a:r>
            <a:r>
              <a:rPr lang="es-ES" dirty="0" smtClean="0"/>
              <a:t>extremo: implica </a:t>
            </a:r>
            <a:r>
              <a:rPr lang="es-ES" dirty="0"/>
              <a:t>que la compañía dueña del servicio no puede </a:t>
            </a:r>
            <a:r>
              <a:rPr lang="es-ES" dirty="0" smtClean="0"/>
              <a:t>des encriptar </a:t>
            </a:r>
            <a:r>
              <a:rPr lang="es-ES" dirty="0"/>
              <a:t>el contenido de las conversaciones cuando se transmiten de un dispositivo a </a:t>
            </a:r>
            <a:r>
              <a:rPr lang="es-ES" dirty="0" smtClean="0"/>
              <a:t>otro.</a:t>
            </a:r>
            <a:endParaRPr lang="es-ES" dirty="0"/>
          </a:p>
          <a:p>
            <a:r>
              <a:rPr lang="es-ES" dirty="0"/>
              <a:t>Seguridad </a:t>
            </a:r>
            <a:r>
              <a:rPr lang="es-ES" dirty="0" smtClean="0"/>
              <a:t>relacionada </a:t>
            </a:r>
            <a:r>
              <a:rPr lang="es-ES" dirty="0"/>
              <a:t>a precauciones de los usuarios:</a:t>
            </a:r>
          </a:p>
          <a:p>
            <a:pPr lvl="1"/>
            <a:r>
              <a:rPr lang="es-ES" dirty="0"/>
              <a:t>Conectarse con una red segura (wifi segura).</a:t>
            </a:r>
          </a:p>
          <a:p>
            <a:pPr lvl="1"/>
            <a:r>
              <a:rPr lang="es-ES" dirty="0"/>
              <a:t>Factor de autenticación.</a:t>
            </a:r>
          </a:p>
          <a:p>
            <a:pPr lvl="1"/>
            <a:r>
              <a:rPr lang="es-ES" dirty="0"/>
              <a:t>Uso de VPN.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8" y="261176"/>
            <a:ext cx="865548" cy="424362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834" y="256055"/>
            <a:ext cx="1116996" cy="475401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9060185" y="41595"/>
            <a:ext cx="2964735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@FINANCAME</a:t>
            </a:r>
            <a:endParaRPr lang="es-ES" sz="3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-531982" y="5492332"/>
            <a:ext cx="13336957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¡</a:t>
            </a:r>
            <a:r>
              <a:rPr lang="es-ES" sz="3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Trabajemos juntos en esta compleja situación</a:t>
            </a:r>
            <a:r>
              <a:rPr lang="es-ES" sz="3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 </a:t>
            </a:r>
            <a:r>
              <a:rPr lang="es-E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¡</a:t>
            </a:r>
            <a:r>
              <a:rPr lang="es-ES" sz="3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Estamos a disposición!     </a:t>
            </a:r>
          </a:p>
          <a:p>
            <a:pPr algn="ctr"/>
            <a:r>
              <a:rPr lang="es-ES" sz="35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</a:rPr>
              <a:t>financiamiento@came.org.ar</a:t>
            </a:r>
            <a:endParaRPr lang="es-ES" sz="3500" b="1" u="sng" cap="none" spc="0" dirty="0">
              <a:ln w="9525">
                <a:solidFill>
                  <a:schemeClr val="bg1"/>
                </a:solidFill>
                <a:prstDash val="solid"/>
              </a:ln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33" y="74713"/>
            <a:ext cx="561720" cy="56172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57619" y="2243856"/>
            <a:ext cx="105577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rgbClr val="8037B7"/>
                </a:solidFill>
              </a:rPr>
              <a:t>Orientado a: Entidades, MiPymes y emprendedores de la Red CAME</a:t>
            </a:r>
            <a:endParaRPr lang="es-AR" sz="2800" b="1" dirty="0">
              <a:solidFill>
                <a:srgbClr val="8037B7"/>
              </a:solidFill>
            </a:endParaRPr>
          </a:p>
          <a:p>
            <a:endParaRPr lang="es-AR" dirty="0"/>
          </a:p>
        </p:txBody>
      </p:sp>
      <p:sp>
        <p:nvSpPr>
          <p:cNvPr id="6" name="CuadroTexto 5"/>
          <p:cNvSpPr txBox="1"/>
          <p:nvPr/>
        </p:nvSpPr>
        <p:spPr>
          <a:xfrm>
            <a:off x="899140" y="892195"/>
            <a:ext cx="10714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/>
              <a:t>Asesoramiento técnico en Financiamiento </a:t>
            </a:r>
            <a:r>
              <a:rPr lang="es-AR" sz="3200" b="1" dirty="0"/>
              <a:t>y </a:t>
            </a:r>
            <a:r>
              <a:rPr lang="es-AR" sz="3200" b="1" dirty="0" smtClean="0"/>
              <a:t>Asistencia</a:t>
            </a:r>
          </a:p>
          <a:p>
            <a:pPr algn="ctr"/>
            <a:r>
              <a:rPr lang="es-AR" sz="2800" b="1" dirty="0" smtClean="0"/>
              <a:t>Trabajo conjunto con bancos y organismos públicos</a:t>
            </a:r>
            <a:endParaRPr lang="es-AR" b="1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502458" y="2114515"/>
            <a:ext cx="11216073" cy="722903"/>
          </a:xfrm>
          <a:prstGeom prst="roundRect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23" y="91677"/>
            <a:ext cx="888163" cy="804159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78" y="136123"/>
            <a:ext cx="790532" cy="602174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240023" y="3061737"/>
            <a:ext cx="104785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</a:rPr>
              <a:t>Brindamos información </a:t>
            </a:r>
            <a:r>
              <a:rPr lang="es-AR" sz="2400" b="1" dirty="0" smtClean="0">
                <a:solidFill>
                  <a:srgbClr val="0070C0"/>
                </a:solidFill>
              </a:rPr>
              <a:t>actualizada de </a:t>
            </a:r>
            <a:r>
              <a:rPr lang="es-AR" sz="2400" b="1" dirty="0">
                <a:solidFill>
                  <a:srgbClr val="0070C0"/>
                </a:solidFill>
              </a:rPr>
              <a:t>las medidas financieras de emergencia que se </a:t>
            </a:r>
            <a:r>
              <a:rPr lang="es-AR" sz="2400" b="1" dirty="0" smtClean="0">
                <a:solidFill>
                  <a:srgbClr val="0070C0"/>
                </a:solidFill>
              </a:rPr>
              <a:t>anunciaron desde el gobierno: </a:t>
            </a:r>
            <a:endParaRPr lang="es-AR" sz="2400" b="1" dirty="0">
              <a:solidFill>
                <a:srgbClr val="0070C0"/>
              </a:solidFill>
            </a:endParaRPr>
          </a:p>
          <a:p>
            <a:r>
              <a:rPr lang="es-AR" sz="2400" b="1" dirty="0" smtClean="0"/>
              <a:t>Líneas </a:t>
            </a:r>
            <a:r>
              <a:rPr lang="es-AR" sz="2400" b="1" dirty="0"/>
              <a:t>de </a:t>
            </a:r>
            <a:r>
              <a:rPr lang="es-AR" sz="2400" b="1" dirty="0" smtClean="0"/>
              <a:t>financiamiento 24% en bancos por Comunicaciones BCRA</a:t>
            </a:r>
            <a:endParaRPr lang="es-AR" sz="2400" b="1" dirty="0"/>
          </a:p>
          <a:p>
            <a:r>
              <a:rPr lang="es-AR" sz="2400" b="1" dirty="0"/>
              <a:t>Programa </a:t>
            </a:r>
            <a:r>
              <a:rPr lang="es-AR" sz="2400" b="1" dirty="0" smtClean="0"/>
              <a:t>de emergencia para la Producción y el Trabajo (ATP) – Dec. 332/20</a:t>
            </a:r>
            <a:endParaRPr lang="es-AR" sz="2400" b="1" dirty="0"/>
          </a:p>
          <a:p>
            <a:r>
              <a:rPr lang="es-AR" sz="2400" b="1" dirty="0" smtClean="0"/>
              <a:t>Financiamiento para proyectos vinculados a mitigar el Covid-19 (Min. Des. Prod)</a:t>
            </a:r>
          </a:p>
          <a:p>
            <a:r>
              <a:rPr lang="es-AR" sz="2400" b="1" dirty="0" smtClean="0"/>
              <a:t>Asistencia técnica a emprendedores – CAME INCUBA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6550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00">
        <p:split orient="vert"/>
      </p:transition>
    </mc:Choice>
    <mc:Fallback xmlns="">
      <p:transition spd="slow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0"/>
            <a:ext cx="12168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bg object 16"/>
          <p:cNvSpPr/>
          <p:nvPr/>
        </p:nvSpPr>
        <p:spPr>
          <a:xfrm>
            <a:off x="0" y="4760259"/>
            <a:ext cx="12192000" cy="2097741"/>
          </a:xfrm>
          <a:custGeom>
            <a:avLst/>
            <a:gdLst/>
            <a:ahLst/>
            <a:cxnLst/>
            <a:rect l="l" t="t" r="r" b="b"/>
            <a:pathLst>
              <a:path w="9144000" h="1714500">
                <a:moveTo>
                  <a:pt x="0" y="1714499"/>
                </a:moveTo>
                <a:lnTo>
                  <a:pt x="9144000" y="1714499"/>
                </a:lnTo>
                <a:lnTo>
                  <a:pt x="9144000" y="0"/>
                </a:lnTo>
                <a:lnTo>
                  <a:pt x="0" y="0"/>
                </a:lnTo>
                <a:lnTo>
                  <a:pt x="0" y="1714499"/>
                </a:lnTo>
                <a:close/>
              </a:path>
            </a:pathLst>
          </a:custGeom>
          <a:solidFill>
            <a:srgbClr val="3B78D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bg object 18"/>
          <p:cNvSpPr/>
          <p:nvPr/>
        </p:nvSpPr>
        <p:spPr>
          <a:xfrm>
            <a:off x="3003804" y="871962"/>
            <a:ext cx="6184392" cy="2798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 txBox="1"/>
          <p:nvPr/>
        </p:nvSpPr>
        <p:spPr>
          <a:xfrm>
            <a:off x="3133165" y="5377857"/>
            <a:ext cx="7907415" cy="859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spc="16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información</a:t>
            </a:r>
            <a:r>
              <a:rPr lang="es-AR" sz="2400" spc="-9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1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sobre</a:t>
            </a:r>
            <a:r>
              <a:rPr lang="es-AR" sz="2400" spc="-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3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cursos</a:t>
            </a:r>
            <a:r>
              <a:rPr lang="es-AR" sz="2400" spc="-9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12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s-AR" sz="2400" spc="-8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7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distancia</a:t>
            </a:r>
            <a:r>
              <a:rPr lang="es-AR" sz="2400" spc="-1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s-AR" sz="2400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en: </a:t>
            </a:r>
          </a:p>
          <a:p>
            <a:pPr algn="ctr">
              <a:lnSpc>
                <a:spcPts val="2130"/>
              </a:lnSpc>
              <a:spcBef>
                <a:spcPts val="1200"/>
              </a:spcBef>
              <a:spcAft>
                <a:spcPts val="1200"/>
              </a:spcAft>
            </a:pPr>
            <a:r>
              <a:rPr lang="es-AR" sz="2400" b="1" spc="85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www.came-educativa.com.ar</a:t>
            </a:r>
            <a:endParaRPr lang="es-AR" sz="2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512825" y="5124853"/>
            <a:ext cx="1933956" cy="1368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14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Videoconferencias </a:t>
            </a:r>
            <a:r>
              <a:rPr lang="es-ES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– Pensadas para celulares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Enfocadas en uso de audio y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err="1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Whatsapp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Videollamadas</a:t>
            </a:r>
            <a:r>
              <a:rPr lang="es-ES" dirty="0" smtClean="0"/>
              <a:t> únicamente en celulares.</a:t>
            </a:r>
          </a:p>
          <a:p>
            <a:r>
              <a:rPr lang="es-ES" dirty="0" smtClean="0"/>
              <a:t>Hasta </a:t>
            </a:r>
            <a:r>
              <a:rPr lang="es-ES" dirty="0"/>
              <a:t>el momento el máximo es de 4 participantes, pero han informado que lo extenderán a decenas en breve.</a:t>
            </a:r>
          </a:p>
          <a:p>
            <a:r>
              <a:rPr lang="es-ES" dirty="0"/>
              <a:t>Para hacer </a:t>
            </a:r>
            <a:r>
              <a:rPr lang="es-ES" dirty="0" err="1"/>
              <a:t>videollamadas</a:t>
            </a:r>
            <a:r>
              <a:rPr lang="es-ES" dirty="0"/>
              <a:t> desde </a:t>
            </a:r>
            <a:r>
              <a:rPr lang="es-ES" dirty="0" err="1"/>
              <a:t>Whatsapp</a:t>
            </a:r>
            <a:r>
              <a:rPr lang="es-E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smtClean="0"/>
              <a:t>Desde </a:t>
            </a:r>
            <a:r>
              <a:rPr lang="es-ES" dirty="0"/>
              <a:t>un grupo clic en el ícono de llamada, disponible al lado del nombre del grupo.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smtClean="0"/>
              <a:t>Pestaña </a:t>
            </a:r>
            <a:r>
              <a:rPr lang="es-ES" dirty="0"/>
              <a:t>llamadas, iniciamos una llamada y sumamos personas; </a:t>
            </a:r>
            <a:r>
              <a:rPr lang="es-ES" dirty="0" smtClean="0"/>
              <a:t>o </a:t>
            </a:r>
            <a:r>
              <a:rPr lang="es-ES" dirty="0"/>
              <a:t>ícono abajo a la derecha de llamada grupal y elegimos contactos.</a:t>
            </a:r>
            <a:endParaRPr lang="en-US" dirty="0"/>
          </a:p>
        </p:txBody>
      </p:sp>
      <p:pic>
        <p:nvPicPr>
          <p:cNvPr id="13314" name="Picture 2" descr="WhatsApp Messenger - Aplicaciones en Google Pl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557" y="365125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Facebook </a:t>
            </a:r>
            <a:r>
              <a:rPr lang="es-AR" sz="4000" b="1" dirty="0" smtClean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Messenger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 smtClean="0"/>
              <a:t>Videollamadas</a:t>
            </a:r>
            <a:r>
              <a:rPr lang="es-ES" sz="2400" dirty="0" smtClean="0"/>
              <a:t> </a:t>
            </a:r>
            <a:r>
              <a:rPr lang="es-ES" sz="2400" dirty="0"/>
              <a:t>de hasta 50 personas</a:t>
            </a:r>
          </a:p>
          <a:p>
            <a:r>
              <a:rPr lang="es-ES" sz="2400" dirty="0"/>
              <a:t>Chats grupales de hasta 250.</a:t>
            </a:r>
          </a:p>
          <a:p>
            <a:r>
              <a:rPr lang="es-ES" sz="2400" dirty="0"/>
              <a:t>Dispositivos: celular, </a:t>
            </a:r>
            <a:r>
              <a:rPr lang="es-ES" sz="2400" dirty="0" err="1"/>
              <a:t>tablets</a:t>
            </a:r>
            <a:r>
              <a:rPr lang="es-ES" sz="2400" dirty="0"/>
              <a:t>, </a:t>
            </a:r>
            <a:r>
              <a:rPr lang="es-ES" sz="2400" dirty="0" smtClean="0"/>
              <a:t>web.</a:t>
            </a:r>
            <a:endParaRPr lang="es-ES" sz="2400" dirty="0"/>
          </a:p>
          <a:p>
            <a:r>
              <a:rPr lang="es-ES" sz="2400" dirty="0"/>
              <a:t>No requiere el uso del número de teléfono (como ocurre con </a:t>
            </a:r>
            <a:r>
              <a:rPr lang="es-ES" sz="2400" dirty="0" err="1"/>
              <a:t>whatsapp</a:t>
            </a:r>
            <a:r>
              <a:rPr lang="es-ES" sz="2400" dirty="0"/>
              <a:t> que es su competidor directo).</a:t>
            </a:r>
          </a:p>
          <a:p>
            <a:r>
              <a:rPr lang="es-ES" sz="2400" dirty="0"/>
              <a:t>Se pueden agregar usuarios por nombre, apodo o código QR.</a:t>
            </a:r>
          </a:p>
          <a:p>
            <a:r>
              <a:rPr lang="es-ES" sz="2400" dirty="0"/>
              <a:t>Seguridad se puede cifrar las conversaciones de extremo a extremo, hay que configurarlo </a:t>
            </a:r>
            <a:r>
              <a:rPr lang="es-ES" sz="2400" dirty="0" smtClean="0"/>
              <a:t>no </a:t>
            </a:r>
            <a:r>
              <a:rPr lang="es-ES" sz="2400" dirty="0"/>
              <a:t>es por defecto (son conversaciones secretas para Facebook). En app móvil al abrir un chat, clic en el círculo con i (parte superior izquierda de la pantalla) y elegir conversación secreta. Hay que repetirlo en cada chat que se inicie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Sitio </a:t>
            </a:r>
            <a:r>
              <a:rPr lang="en-US" sz="2400" dirty="0">
                <a:hlinkClick r:id="rId2"/>
              </a:rPr>
              <a:t>https://es-la.facebook.com/messenger/</a:t>
            </a:r>
            <a:endParaRPr lang="es-AR" sz="24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Facebook Messenger - Wikipedia, la enciclopedia lib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553" y="365125"/>
            <a:ext cx="1688540" cy="168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8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Line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Videollamadas</a:t>
            </a:r>
            <a:r>
              <a:rPr lang="es-ES" dirty="0"/>
              <a:t> de hasta 200 </a:t>
            </a:r>
            <a:r>
              <a:rPr lang="es-ES" dirty="0" smtClean="0"/>
              <a:t>personas</a:t>
            </a:r>
          </a:p>
          <a:p>
            <a:r>
              <a:rPr lang="es-ES" dirty="0" smtClean="0"/>
              <a:t>Chats </a:t>
            </a:r>
            <a:r>
              <a:rPr lang="es-ES" dirty="0"/>
              <a:t>grupales con hasta 499 personas. </a:t>
            </a:r>
            <a:endParaRPr lang="es-ES" dirty="0" smtClean="0"/>
          </a:p>
          <a:p>
            <a:r>
              <a:rPr lang="es-ES" dirty="0" smtClean="0"/>
              <a:t>Permite </a:t>
            </a:r>
            <a:r>
              <a:rPr lang="es-ES" dirty="0"/>
              <a:t>también enviar texto, </a:t>
            </a:r>
            <a:r>
              <a:rPr lang="es-ES" dirty="0" err="1"/>
              <a:t>stickers</a:t>
            </a:r>
            <a:r>
              <a:rPr lang="es-ES" dirty="0"/>
              <a:t> y archivos.</a:t>
            </a:r>
          </a:p>
          <a:p>
            <a:r>
              <a:rPr lang="es-ES" dirty="0"/>
              <a:t>Su diferenciación son las pegatinas.</a:t>
            </a:r>
          </a:p>
          <a:p>
            <a:r>
              <a:rPr lang="es-ES" dirty="0"/>
              <a:t>Dispositivos: celulares, </a:t>
            </a:r>
            <a:r>
              <a:rPr lang="es-ES" dirty="0" err="1"/>
              <a:t>tablets</a:t>
            </a:r>
            <a:r>
              <a:rPr lang="es-ES" dirty="0"/>
              <a:t>, web</a:t>
            </a:r>
            <a:r>
              <a:rPr lang="es-ES" dirty="0" smtClean="0"/>
              <a:t>.</a:t>
            </a:r>
          </a:p>
          <a:p>
            <a:r>
              <a:rPr lang="es-ES" dirty="0" smtClean="0"/>
              <a:t>Ofrece sistema de minutos para hablar a teléfonos fijos o celulares.</a:t>
            </a:r>
            <a:endParaRPr lang="es-ES" dirty="0"/>
          </a:p>
          <a:p>
            <a:r>
              <a:rPr lang="es-ES" dirty="0"/>
              <a:t>Seguridad cifrado de extremo a extremo, hay que configurarlo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https://line.me/es-MX/</a:t>
            </a:r>
            <a:endParaRPr lang="en-US" dirty="0"/>
          </a:p>
        </p:txBody>
      </p:sp>
      <p:pic>
        <p:nvPicPr>
          <p:cNvPr id="7170" name="Picture 2" descr="LINE: Llama y mensajea gratis - Aplicaciones en Google Pl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938" y="365125"/>
            <a:ext cx="1222231" cy="122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1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dirty="0" err="1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FaceTime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Videollamadas</a:t>
            </a:r>
            <a:r>
              <a:rPr lang="es-ES" dirty="0" smtClean="0"/>
              <a:t> exclusiva para Apple y </a:t>
            </a:r>
            <a:r>
              <a:rPr lang="es-ES" dirty="0"/>
              <a:t>sus dispositivos </a:t>
            </a:r>
            <a:r>
              <a:rPr lang="es-ES" dirty="0" smtClean="0"/>
              <a:t>(podemos usar aplicaciones </a:t>
            </a:r>
            <a:r>
              <a:rPr lang="es-ES" dirty="0"/>
              <a:t>como Skype, </a:t>
            </a:r>
            <a:r>
              <a:rPr lang="es-ES" dirty="0" err="1"/>
              <a:t>Fring</a:t>
            </a:r>
            <a:r>
              <a:rPr lang="es-ES" dirty="0"/>
              <a:t> y Tango </a:t>
            </a:r>
            <a:r>
              <a:rPr lang="es-ES" dirty="0" smtClean="0"/>
              <a:t>permiten </a:t>
            </a:r>
            <a:r>
              <a:rPr lang="es-ES" dirty="0"/>
              <a:t>hacer </a:t>
            </a:r>
            <a:r>
              <a:rPr lang="es-ES" dirty="0" err="1" smtClean="0"/>
              <a:t>videollamadas</a:t>
            </a:r>
            <a:r>
              <a:rPr lang="es-ES" dirty="0" smtClean="0"/>
              <a:t>).</a:t>
            </a:r>
          </a:p>
          <a:p>
            <a:r>
              <a:rPr lang="es-ES" dirty="0" smtClean="0"/>
              <a:t>Forma de uso:</a:t>
            </a:r>
          </a:p>
          <a:p>
            <a:pPr lvl="1"/>
            <a:r>
              <a:rPr lang="es-ES" dirty="0" smtClean="0"/>
              <a:t>Abrir </a:t>
            </a:r>
            <a:r>
              <a:rPr lang="es-ES" dirty="0" err="1"/>
              <a:t>FaceTime</a:t>
            </a:r>
            <a:r>
              <a:rPr lang="es-ES" dirty="0"/>
              <a:t> en tu dispositivo.</a:t>
            </a:r>
          </a:p>
          <a:p>
            <a:pPr lvl="1"/>
            <a:r>
              <a:rPr lang="es-ES" dirty="0" smtClean="0"/>
              <a:t>Tocar </a:t>
            </a:r>
            <a:r>
              <a:rPr lang="es-ES" dirty="0"/>
              <a:t>el botón + en la esquina superior derecha de la pantalla.</a:t>
            </a:r>
          </a:p>
          <a:p>
            <a:pPr lvl="1"/>
            <a:r>
              <a:rPr lang="es-ES" dirty="0" smtClean="0"/>
              <a:t>Introducir </a:t>
            </a:r>
            <a:r>
              <a:rPr lang="es-ES" dirty="0"/>
              <a:t>el nombre o número de la persona a la que quieres llamar.</a:t>
            </a:r>
          </a:p>
          <a:p>
            <a:pPr lvl="1"/>
            <a:r>
              <a:rPr lang="es-ES" dirty="0"/>
              <a:t>Ahora </a:t>
            </a:r>
            <a:r>
              <a:rPr lang="es-ES" dirty="0" smtClean="0"/>
              <a:t>añadir </a:t>
            </a:r>
            <a:r>
              <a:rPr lang="es-ES" dirty="0"/>
              <a:t>hasta 30 contactos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Sitio </a:t>
            </a:r>
            <a:r>
              <a:rPr lang="en-US" dirty="0">
                <a:hlinkClick r:id="rId2"/>
              </a:rPr>
              <a:t>https://support.apple.com/es-mx/HT204380</a:t>
            </a:r>
            <a:endParaRPr lang="en-US" dirty="0"/>
          </a:p>
        </p:txBody>
      </p:sp>
      <p:pic>
        <p:nvPicPr>
          <p:cNvPr id="4098" name="Picture 2" descr="FaceTime - Wikipedia, la enciclopedia lib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64" y="230188"/>
            <a:ext cx="1314975" cy="111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rgbClr val="00B0F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Videoconferencias - Entornos</a:t>
            </a:r>
            <a:endParaRPr lang="en-US" sz="4000" b="1" dirty="0">
              <a:solidFill>
                <a:srgbClr val="00B0F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Agregan funcionalidad y facilidad en el intercambio de objetos </a:t>
            </a:r>
            <a:r>
              <a:rPr lang="es-ES" dirty="0" err="1" smtClean="0"/>
              <a:t>multimediales</a:t>
            </a:r>
            <a:r>
              <a:rPr lang="es-ES" dirty="0" smtClean="0"/>
              <a:t>, manos libres,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2071</Words>
  <Application>Microsoft Office PowerPoint</Application>
  <PresentationFormat>Panorámica</PresentationFormat>
  <Paragraphs>257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Segoe UI</vt:lpstr>
      <vt:lpstr>Tema de Office</vt:lpstr>
      <vt:lpstr>Presentación de PowerPoint</vt:lpstr>
      <vt:lpstr>Temario</vt:lpstr>
      <vt:lpstr>Seguridad</vt:lpstr>
      <vt:lpstr>Videoconferencias – Pensadas para celulares</vt:lpstr>
      <vt:lpstr>Whatsapp</vt:lpstr>
      <vt:lpstr>Facebook Messenger</vt:lpstr>
      <vt:lpstr>Line</vt:lpstr>
      <vt:lpstr>FaceTime</vt:lpstr>
      <vt:lpstr>Videoconferencias - Entornos</vt:lpstr>
      <vt:lpstr>Meet</vt:lpstr>
      <vt:lpstr>Meet</vt:lpstr>
      <vt:lpstr>Google Duo</vt:lpstr>
      <vt:lpstr>Google Duo</vt:lpstr>
      <vt:lpstr>Google Hangouts</vt:lpstr>
      <vt:lpstr>Google Hangouts</vt:lpstr>
      <vt:lpstr>Hangouts versus Google Duo</vt:lpstr>
      <vt:lpstr>Houseparty</vt:lpstr>
      <vt:lpstr>Videoconferencias – Espacios de teletrabajo</vt:lpstr>
      <vt:lpstr>Skype</vt:lpstr>
      <vt:lpstr>Skype</vt:lpstr>
      <vt:lpstr>Jitsi Meet</vt:lpstr>
      <vt:lpstr>Jitsi Meet</vt:lpstr>
      <vt:lpstr>Blue Jeans</vt:lpstr>
      <vt:lpstr>Blue Jeans</vt:lpstr>
      <vt:lpstr>Microsoft Teams</vt:lpstr>
      <vt:lpstr>Webex</vt:lpstr>
      <vt:lpstr>Acceso Remoto</vt:lpstr>
      <vt:lpstr>Acceso Remoto</vt:lpstr>
      <vt:lpstr>¿Preguntas?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</dc:creator>
  <cp:lastModifiedBy>biglore</cp:lastModifiedBy>
  <cp:revision>140</cp:revision>
  <dcterms:created xsi:type="dcterms:W3CDTF">2020-03-25T17:33:33Z</dcterms:created>
  <dcterms:modified xsi:type="dcterms:W3CDTF">2020-04-22T18:26:15Z</dcterms:modified>
</cp:coreProperties>
</file>